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58" r:id="rId5"/>
    <p:sldId id="259" r:id="rId6"/>
    <p:sldId id="260" r:id="rId7"/>
    <p:sldId id="261" r:id="rId8"/>
    <p:sldId id="263" r:id="rId9"/>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in MORVANY" initials="AM" lastIdx="1" clrIdx="0">
    <p:extLst>
      <p:ext uri="{19B8F6BF-5375-455C-9EA6-DF929625EA0E}">
        <p15:presenceInfo xmlns:p15="http://schemas.microsoft.com/office/powerpoint/2012/main" userId="de893bf1e23bad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14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98F50CA-D231-4956-A253-5964EDD93DCC}" type="datetimeFigureOut">
              <a:rPr lang="fr-FR" smtClean="0"/>
              <a:t>14/08/2018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C07EAA-A7F7-4AD7-8721-29451B65A411}" type="slidenum">
              <a:rPr lang="fr-FR" smtClean="0"/>
              <a:t>‹N°›</a:t>
            </a:fld>
            <a:endParaRPr lang="fr-FR"/>
          </a:p>
        </p:txBody>
      </p:sp>
    </p:spTree>
    <p:extLst>
      <p:ext uri="{BB962C8B-B14F-4D97-AF65-F5344CB8AC3E}">
        <p14:creationId xmlns:p14="http://schemas.microsoft.com/office/powerpoint/2010/main" val="188828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8F50CA-D231-4956-A253-5964EDD93DCC}" type="datetimeFigureOut">
              <a:rPr lang="fr-FR" smtClean="0"/>
              <a:t>14/08/2018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C07EAA-A7F7-4AD7-8721-29451B65A411}" type="slidenum">
              <a:rPr lang="fr-FR" smtClean="0"/>
              <a:t>‹N°›</a:t>
            </a:fld>
            <a:endParaRPr lang="fr-FR"/>
          </a:p>
        </p:txBody>
      </p:sp>
    </p:spTree>
    <p:extLst>
      <p:ext uri="{BB962C8B-B14F-4D97-AF65-F5344CB8AC3E}">
        <p14:creationId xmlns:p14="http://schemas.microsoft.com/office/powerpoint/2010/main" val="188468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8F50CA-D231-4956-A253-5964EDD93DCC}" type="datetimeFigureOut">
              <a:rPr lang="fr-FR" smtClean="0"/>
              <a:t>14/08/2018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C07EAA-A7F7-4AD7-8721-29451B65A411}" type="slidenum">
              <a:rPr lang="fr-FR" smtClean="0"/>
              <a:t>‹N°›</a:t>
            </a:fld>
            <a:endParaRPr lang="fr-FR"/>
          </a:p>
        </p:txBody>
      </p:sp>
    </p:spTree>
    <p:extLst>
      <p:ext uri="{BB962C8B-B14F-4D97-AF65-F5344CB8AC3E}">
        <p14:creationId xmlns:p14="http://schemas.microsoft.com/office/powerpoint/2010/main" val="197027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8F50CA-D231-4956-A253-5964EDD93DCC}" type="datetimeFigureOut">
              <a:rPr lang="fr-FR" smtClean="0"/>
              <a:t>14/08/2018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C07EAA-A7F7-4AD7-8721-29451B65A411}" type="slidenum">
              <a:rPr lang="fr-FR" smtClean="0"/>
              <a:t>‹N°›</a:t>
            </a:fld>
            <a:endParaRPr lang="fr-FR"/>
          </a:p>
        </p:txBody>
      </p:sp>
    </p:spTree>
    <p:extLst>
      <p:ext uri="{BB962C8B-B14F-4D97-AF65-F5344CB8AC3E}">
        <p14:creationId xmlns:p14="http://schemas.microsoft.com/office/powerpoint/2010/main" val="269746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98F50CA-D231-4956-A253-5964EDD93DCC}" type="datetimeFigureOut">
              <a:rPr lang="fr-FR" smtClean="0"/>
              <a:t>14/08/2018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C07EAA-A7F7-4AD7-8721-29451B65A411}" type="slidenum">
              <a:rPr lang="fr-FR" smtClean="0"/>
              <a:t>‹N°›</a:t>
            </a:fld>
            <a:endParaRPr lang="fr-FR"/>
          </a:p>
        </p:txBody>
      </p:sp>
    </p:spTree>
    <p:extLst>
      <p:ext uri="{BB962C8B-B14F-4D97-AF65-F5344CB8AC3E}">
        <p14:creationId xmlns:p14="http://schemas.microsoft.com/office/powerpoint/2010/main" val="296657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98F50CA-D231-4956-A253-5964EDD93DCC}" type="datetimeFigureOut">
              <a:rPr lang="fr-FR" smtClean="0"/>
              <a:t>14/08/2018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C07EAA-A7F7-4AD7-8721-29451B65A411}" type="slidenum">
              <a:rPr lang="fr-FR" smtClean="0"/>
              <a:t>‹N°›</a:t>
            </a:fld>
            <a:endParaRPr lang="fr-FR"/>
          </a:p>
        </p:txBody>
      </p:sp>
    </p:spTree>
    <p:extLst>
      <p:ext uri="{BB962C8B-B14F-4D97-AF65-F5344CB8AC3E}">
        <p14:creationId xmlns:p14="http://schemas.microsoft.com/office/powerpoint/2010/main" val="327241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98F50CA-D231-4956-A253-5964EDD93DCC}" type="datetimeFigureOut">
              <a:rPr lang="fr-FR" smtClean="0"/>
              <a:t>14/08/2018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0C07EAA-A7F7-4AD7-8721-29451B65A411}" type="slidenum">
              <a:rPr lang="fr-FR" smtClean="0"/>
              <a:t>‹N°›</a:t>
            </a:fld>
            <a:endParaRPr lang="fr-FR"/>
          </a:p>
        </p:txBody>
      </p:sp>
    </p:spTree>
    <p:extLst>
      <p:ext uri="{BB962C8B-B14F-4D97-AF65-F5344CB8AC3E}">
        <p14:creationId xmlns:p14="http://schemas.microsoft.com/office/powerpoint/2010/main" val="178325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98F50CA-D231-4956-A253-5964EDD93DCC}" type="datetimeFigureOut">
              <a:rPr lang="fr-FR" smtClean="0"/>
              <a:t>14/08/2018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0C07EAA-A7F7-4AD7-8721-29451B65A411}" type="slidenum">
              <a:rPr lang="fr-FR" smtClean="0"/>
              <a:t>‹N°›</a:t>
            </a:fld>
            <a:endParaRPr lang="fr-FR"/>
          </a:p>
        </p:txBody>
      </p:sp>
    </p:spTree>
    <p:extLst>
      <p:ext uri="{BB962C8B-B14F-4D97-AF65-F5344CB8AC3E}">
        <p14:creationId xmlns:p14="http://schemas.microsoft.com/office/powerpoint/2010/main" val="308874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8F50CA-D231-4956-A253-5964EDD93DCC}" type="datetimeFigureOut">
              <a:rPr lang="fr-FR" smtClean="0"/>
              <a:t>14/08/2018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0C07EAA-A7F7-4AD7-8721-29451B65A411}" type="slidenum">
              <a:rPr lang="fr-FR" smtClean="0"/>
              <a:t>‹N°›</a:t>
            </a:fld>
            <a:endParaRPr lang="fr-FR"/>
          </a:p>
        </p:txBody>
      </p:sp>
    </p:spTree>
    <p:extLst>
      <p:ext uri="{BB962C8B-B14F-4D97-AF65-F5344CB8AC3E}">
        <p14:creationId xmlns:p14="http://schemas.microsoft.com/office/powerpoint/2010/main" val="313577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98F50CA-D231-4956-A253-5964EDD93DCC}" type="datetimeFigureOut">
              <a:rPr lang="fr-FR" smtClean="0"/>
              <a:t>14/08/2018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C07EAA-A7F7-4AD7-8721-29451B65A411}" type="slidenum">
              <a:rPr lang="fr-FR" smtClean="0"/>
              <a:t>‹N°›</a:t>
            </a:fld>
            <a:endParaRPr lang="fr-FR"/>
          </a:p>
        </p:txBody>
      </p:sp>
    </p:spTree>
    <p:extLst>
      <p:ext uri="{BB962C8B-B14F-4D97-AF65-F5344CB8AC3E}">
        <p14:creationId xmlns:p14="http://schemas.microsoft.com/office/powerpoint/2010/main" val="174151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98F50CA-D231-4956-A253-5964EDD93DCC}" type="datetimeFigureOut">
              <a:rPr lang="fr-FR" smtClean="0"/>
              <a:t>14/08/2018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C07EAA-A7F7-4AD7-8721-29451B65A411}" type="slidenum">
              <a:rPr lang="fr-FR" smtClean="0"/>
              <a:t>‹N°›</a:t>
            </a:fld>
            <a:endParaRPr lang="fr-FR"/>
          </a:p>
        </p:txBody>
      </p:sp>
    </p:spTree>
    <p:extLst>
      <p:ext uri="{BB962C8B-B14F-4D97-AF65-F5344CB8AC3E}">
        <p14:creationId xmlns:p14="http://schemas.microsoft.com/office/powerpoint/2010/main" val="352811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F50CA-D231-4956-A253-5964EDD93DCC}" type="datetimeFigureOut">
              <a:rPr lang="fr-FR" smtClean="0"/>
              <a:t>14/08/2018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07EAA-A7F7-4AD7-8721-29451B65A411}" type="slidenum">
              <a:rPr lang="fr-FR" smtClean="0"/>
              <a:t>‹N°›</a:t>
            </a:fld>
            <a:endParaRPr lang="fr-FR"/>
          </a:p>
        </p:txBody>
      </p:sp>
    </p:spTree>
    <p:extLst>
      <p:ext uri="{BB962C8B-B14F-4D97-AF65-F5344CB8AC3E}">
        <p14:creationId xmlns:p14="http://schemas.microsoft.com/office/powerpoint/2010/main" val="1082479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589318" y="5755468"/>
            <a:ext cx="3650674" cy="646331"/>
          </a:xfrm>
          <a:prstGeom prst="rect">
            <a:avLst/>
          </a:prstGeom>
          <a:noFill/>
        </p:spPr>
        <p:txBody>
          <a:bodyPr wrap="square" rtlCol="0" anchor="t" anchorCtr="0">
            <a:spAutoFit/>
          </a:bodyPr>
          <a:lstStyle/>
          <a:p>
            <a:pPr algn="ctr"/>
            <a:r>
              <a:rPr lang="fr-FR" sz="3600" b="1" dirty="0"/>
              <a:t>Dossier de presse</a:t>
            </a:r>
          </a:p>
        </p:txBody>
      </p:sp>
      <p:sp>
        <p:nvSpPr>
          <p:cNvPr id="8" name="Rectangle 7"/>
          <p:cNvSpPr/>
          <p:nvPr/>
        </p:nvSpPr>
        <p:spPr>
          <a:xfrm>
            <a:off x="1121842" y="1213435"/>
            <a:ext cx="9943652" cy="4702826"/>
          </a:xfrm>
          <a:prstGeom prst="rect">
            <a:avLst/>
          </a:prstGeom>
        </p:spPr>
        <p:txBody>
          <a:bodyPr wrap="square">
            <a:spAutoFit/>
          </a:bodyPr>
          <a:lstStyle/>
          <a:p>
            <a:pPr marL="6350" indent="-6350" algn="ctr">
              <a:lnSpc>
                <a:spcPct val="104000"/>
              </a:lnSpc>
              <a:spcAft>
                <a:spcPts val="25"/>
              </a:spcAft>
            </a:pPr>
            <a:r>
              <a:rPr lang="fr-FR" sz="6000" b="1" dirty="0">
                <a:solidFill>
                  <a:srgbClr val="FF0000"/>
                </a:solidFill>
                <a:ea typeface="Calibri" panose="020F0502020204030204" pitchFamily="34" charset="0"/>
                <a:cs typeface="Times New Roman" panose="02020603050405020304" pitchFamily="18" charset="0"/>
              </a:rPr>
              <a:t>Trophée</a:t>
            </a:r>
            <a:endParaRPr lang="fr-FR" sz="6000" dirty="0">
              <a:solidFill>
                <a:srgbClr val="000000"/>
              </a:solidFill>
              <a:effectLst/>
              <a:ea typeface="Calibri" panose="020F0502020204030204" pitchFamily="34" charset="0"/>
            </a:endParaRPr>
          </a:p>
          <a:p>
            <a:pPr marL="6350" indent="-6350" algn="ctr">
              <a:lnSpc>
                <a:spcPct val="104000"/>
              </a:lnSpc>
              <a:spcAft>
                <a:spcPts val="25"/>
              </a:spcAft>
            </a:pPr>
            <a:r>
              <a:rPr lang="fr-FR" sz="6000" b="1" dirty="0">
                <a:solidFill>
                  <a:srgbClr val="FF0000"/>
                </a:solidFill>
                <a:ea typeface="Calibri" panose="020F0502020204030204" pitchFamily="34" charset="0"/>
                <a:cs typeface="Times New Roman" panose="02020603050405020304" pitchFamily="18" charset="0"/>
              </a:rPr>
              <a:t>des</a:t>
            </a:r>
            <a:r>
              <a:rPr lang="fr-FR" sz="6000" dirty="0">
                <a:solidFill>
                  <a:srgbClr val="000000"/>
                </a:solidFill>
                <a:ea typeface="Calibri" panose="020F0502020204030204" pitchFamily="34" charset="0"/>
              </a:rPr>
              <a:t>  </a:t>
            </a:r>
            <a:r>
              <a:rPr lang="fr-FR" sz="6000" b="1" dirty="0">
                <a:solidFill>
                  <a:srgbClr val="FF0000"/>
                </a:solidFill>
                <a:ea typeface="Calibri" panose="020F0502020204030204" pitchFamily="34" charset="0"/>
                <a:cs typeface="Times New Roman" panose="02020603050405020304" pitchFamily="18" charset="0"/>
              </a:rPr>
              <a:t>Champions</a:t>
            </a:r>
          </a:p>
          <a:p>
            <a:pPr marL="6350" indent="-6350" algn="ctr">
              <a:lnSpc>
                <a:spcPct val="104000"/>
              </a:lnSpc>
              <a:spcAft>
                <a:spcPts val="25"/>
              </a:spcAft>
            </a:pPr>
            <a:r>
              <a:rPr lang="fr-FR" sz="6000" b="1" dirty="0">
                <a:solidFill>
                  <a:srgbClr val="FF0000"/>
                </a:solidFill>
                <a:ea typeface="Calibri" panose="020F0502020204030204" pitchFamily="34" charset="0"/>
                <a:cs typeface="Times New Roman" panose="02020603050405020304" pitchFamily="18" charset="0"/>
              </a:rPr>
              <a:t>Lutte contre la Drépanocytose</a:t>
            </a:r>
          </a:p>
          <a:p>
            <a:pPr marL="6350" indent="-6350" algn="ctr">
              <a:lnSpc>
                <a:spcPct val="104000"/>
              </a:lnSpc>
              <a:spcAft>
                <a:spcPts val="25"/>
              </a:spcAft>
            </a:pPr>
            <a:r>
              <a:rPr lang="fr-FR" sz="6000" b="1" dirty="0">
                <a:solidFill>
                  <a:srgbClr val="FF0000"/>
                </a:solidFill>
                <a:ea typeface="Calibri" panose="020F0502020204030204" pitchFamily="34" charset="0"/>
                <a:cs typeface="Times New Roman" panose="02020603050405020304" pitchFamily="18" charset="0"/>
              </a:rPr>
              <a:t>17-19 août 2018</a:t>
            </a:r>
            <a:endParaRPr lang="fr-FR" sz="6000" dirty="0">
              <a:solidFill>
                <a:srgbClr val="000000"/>
              </a:solidFill>
              <a:ea typeface="Calibri" panose="020F0502020204030204" pitchFamily="34" charset="0"/>
            </a:endParaRPr>
          </a:p>
          <a:p>
            <a:pPr marL="6350" indent="-6350" algn="ctr">
              <a:lnSpc>
                <a:spcPct val="104000"/>
              </a:lnSpc>
              <a:spcAft>
                <a:spcPts val="25"/>
              </a:spcAft>
            </a:pPr>
            <a:endParaRPr lang="fr-FR" sz="5000" dirty="0">
              <a:solidFill>
                <a:srgbClr val="000000"/>
              </a:solidFill>
              <a:effectLst/>
              <a:ea typeface="Calibri" panose="020F0502020204030204" pitchFamily="34" charset="0"/>
            </a:endParaRPr>
          </a:p>
        </p:txBody>
      </p:sp>
      <p:pic>
        <p:nvPicPr>
          <p:cNvPr id="2" name="Image 1">
            <a:extLst>
              <a:ext uri="{FF2B5EF4-FFF2-40B4-BE49-F238E27FC236}">
                <a16:creationId xmlns:a16="http://schemas.microsoft.com/office/drawing/2014/main" id="{4DB4DBC6-6743-4F63-A82A-36F0E5E9CAFF}"/>
              </a:ext>
            </a:extLst>
          </p:cNvPr>
          <p:cNvPicPr>
            <a:picLocks noChangeAspect="1"/>
          </p:cNvPicPr>
          <p:nvPr/>
        </p:nvPicPr>
        <p:blipFill rotWithShape="1">
          <a:blip r:embed="rId2"/>
          <a:srcRect b="5466"/>
          <a:stretch/>
        </p:blipFill>
        <p:spPr>
          <a:xfrm>
            <a:off x="10089835" y="241450"/>
            <a:ext cx="1800528" cy="1271975"/>
          </a:xfrm>
          <a:prstGeom prst="rect">
            <a:avLst/>
          </a:prstGeom>
        </p:spPr>
      </p:pic>
      <p:pic>
        <p:nvPicPr>
          <p:cNvPr id="10" name="Image 9">
            <a:extLst>
              <a:ext uri="{FF2B5EF4-FFF2-40B4-BE49-F238E27FC236}">
                <a16:creationId xmlns:a16="http://schemas.microsoft.com/office/drawing/2014/main" id="{6F0E14DA-C681-4094-8525-42E71845B9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974" y="149278"/>
            <a:ext cx="1649736" cy="1271975"/>
          </a:xfrm>
          <a:prstGeom prst="rect">
            <a:avLst/>
          </a:prstGeom>
        </p:spPr>
      </p:pic>
    </p:spTree>
    <p:extLst>
      <p:ext uri="{BB962C8B-B14F-4D97-AF65-F5344CB8AC3E}">
        <p14:creationId xmlns:p14="http://schemas.microsoft.com/office/powerpoint/2010/main" val="282331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2654" y="1250540"/>
            <a:ext cx="10515600" cy="1325563"/>
          </a:xfrm>
        </p:spPr>
        <p:txBody>
          <a:bodyPr>
            <a:normAutofit/>
          </a:bodyPr>
          <a:lstStyle/>
          <a:p>
            <a:pPr marL="228600" lvl="0" indent="-228600">
              <a:spcBef>
                <a:spcPts val="1000"/>
              </a:spcBef>
            </a:pPr>
            <a:r>
              <a:rPr lang="fr-FR" sz="1400" dirty="0"/>
              <a:t>                                                                                                                                             </a:t>
            </a:r>
          </a:p>
        </p:txBody>
      </p:sp>
      <p:pic>
        <p:nvPicPr>
          <p:cNvPr id="8" name="Image 7" descr="DARTRON Jean D.jpg"/>
          <p:cNvPicPr>
            <a:picLocks noChangeAspect="1"/>
          </p:cNvPicPr>
          <p:nvPr/>
        </p:nvPicPr>
        <p:blipFill rotWithShape="1">
          <a:blip r:embed="rId2" cstate="print">
            <a:extLst>
              <a:ext uri="{28A0092B-C50C-407E-A947-70E740481C1C}">
                <a14:useLocalDpi xmlns:a14="http://schemas.microsoft.com/office/drawing/2010/main" val="0"/>
              </a:ext>
            </a:extLst>
          </a:blip>
          <a:srcRect b="6851"/>
          <a:stretch/>
        </p:blipFill>
        <p:spPr>
          <a:xfrm>
            <a:off x="10549631" y="473810"/>
            <a:ext cx="1275009" cy="1553460"/>
          </a:xfrm>
          <a:prstGeom prst="rect">
            <a:avLst/>
          </a:prstGeom>
        </p:spPr>
      </p:pic>
      <p:pic>
        <p:nvPicPr>
          <p:cNvPr id="10" name="Image 9">
            <a:extLst>
              <a:ext uri="{FF2B5EF4-FFF2-40B4-BE49-F238E27FC236}">
                <a16:creationId xmlns:a16="http://schemas.microsoft.com/office/drawing/2014/main" id="{51A6037E-FEAB-4314-8588-6147A1E0D3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2" y="365125"/>
            <a:ext cx="1566376" cy="1207703"/>
          </a:xfrm>
          <a:prstGeom prst="rect">
            <a:avLst/>
          </a:prstGeom>
        </p:spPr>
      </p:pic>
      <p:sp>
        <p:nvSpPr>
          <p:cNvPr id="13" name="Espace réservé du contenu 3">
            <a:extLst>
              <a:ext uri="{FF2B5EF4-FFF2-40B4-BE49-F238E27FC236}">
                <a16:creationId xmlns:a16="http://schemas.microsoft.com/office/drawing/2014/main" id="{3CD687B9-5BC9-4549-85A5-1D3747316F9C}"/>
              </a:ext>
            </a:extLst>
          </p:cNvPr>
          <p:cNvSpPr txBox="1">
            <a:spLocks/>
          </p:cNvSpPr>
          <p:nvPr/>
        </p:nvSpPr>
        <p:spPr>
          <a:xfrm>
            <a:off x="2006782" y="749665"/>
            <a:ext cx="8178435" cy="5358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14" name="ZoneTexte 13">
            <a:extLst>
              <a:ext uri="{FF2B5EF4-FFF2-40B4-BE49-F238E27FC236}">
                <a16:creationId xmlns:a16="http://schemas.microsoft.com/office/drawing/2014/main" id="{732D29FE-C028-40DE-A2BB-90FDEEC4E18C}"/>
              </a:ext>
            </a:extLst>
          </p:cNvPr>
          <p:cNvSpPr txBox="1"/>
          <p:nvPr/>
        </p:nvSpPr>
        <p:spPr>
          <a:xfrm>
            <a:off x="1642368" y="749665"/>
            <a:ext cx="8399701" cy="584775"/>
          </a:xfrm>
          <a:prstGeom prst="rect">
            <a:avLst/>
          </a:prstGeom>
          <a:noFill/>
          <a:ln>
            <a:noFill/>
          </a:ln>
        </p:spPr>
        <p:txBody>
          <a:bodyPr wrap="square" rtlCol="0">
            <a:spAutoFit/>
          </a:bodyPr>
          <a:lstStyle/>
          <a:p>
            <a:pPr algn="ctr"/>
            <a:r>
              <a:rPr lang="fr-FR" sz="3200" dirty="0">
                <a:solidFill>
                  <a:srgbClr val="FF0000"/>
                </a:solidFill>
              </a:rPr>
              <a:t>« Poursuivre la mission sociale de la LGF » </a:t>
            </a:r>
            <a:endParaRPr lang="fr-GP" sz="3200" dirty="0">
              <a:solidFill>
                <a:srgbClr val="FF0000"/>
              </a:solidFill>
            </a:endParaRPr>
          </a:p>
        </p:txBody>
      </p:sp>
      <p:sp>
        <p:nvSpPr>
          <p:cNvPr id="16" name="ZoneTexte 15">
            <a:extLst>
              <a:ext uri="{FF2B5EF4-FFF2-40B4-BE49-F238E27FC236}">
                <a16:creationId xmlns:a16="http://schemas.microsoft.com/office/drawing/2014/main" id="{BC11447A-6670-4491-B9E1-044FDB0DD0CC}"/>
              </a:ext>
            </a:extLst>
          </p:cNvPr>
          <p:cNvSpPr txBox="1"/>
          <p:nvPr/>
        </p:nvSpPr>
        <p:spPr>
          <a:xfrm>
            <a:off x="1350814" y="1268025"/>
            <a:ext cx="10093041" cy="9818072"/>
          </a:xfrm>
          <a:prstGeom prst="rect">
            <a:avLst/>
          </a:prstGeom>
          <a:noFill/>
          <a:ln>
            <a:noFill/>
          </a:ln>
        </p:spPr>
        <p:txBody>
          <a:bodyPr wrap="square" rtlCol="0">
            <a:spAutoFit/>
          </a:bodyPr>
          <a:lstStyle/>
          <a:p>
            <a:endParaRPr lang="fr-FR" sz="1600" dirty="0"/>
          </a:p>
          <a:p>
            <a:r>
              <a:rPr lang="fr-FR" dirty="0"/>
              <a:t>Après son partenariat avec la Ligue contre le Cancer en 2017, la Ligue Guadeloupéenne de </a:t>
            </a:r>
            <a:br>
              <a:rPr lang="fr-FR" dirty="0"/>
            </a:br>
            <a:r>
              <a:rPr lang="fr-FR" dirty="0"/>
              <a:t>Football a décidé de poursuivre sa mission sociale en signant une convention avec l’Association « Guadeloupe Espoir Drépanocytose ». </a:t>
            </a:r>
          </a:p>
          <a:p>
            <a:endParaRPr lang="fr-FR" dirty="0"/>
          </a:p>
          <a:p>
            <a:r>
              <a:rPr lang="fr-FR" dirty="0"/>
              <a:t>Pour lancer la saison 2018-2019, le Trophée des Champions était une belle vitrine pour rappeler au public du football mais aussi à un public plus large que sport et santé sont indissociables. La pratique sportive rappelle à chacun de nous qu’il convient d’être en pleine possession de ses moyens pour aller au bout de soi-même, de ses objectifs, de ses rêves…</a:t>
            </a:r>
          </a:p>
          <a:p>
            <a:endParaRPr lang="fr-FR" dirty="0"/>
          </a:p>
          <a:p>
            <a:r>
              <a:rPr lang="fr-FR" dirty="0"/>
              <a:t>En se rapprochant de Guadeloupe Espoir Drépanocytose, la LGF s’engage dans une action caritative qui vise à rassembler tous nos licenciés, les membres de l’Association, ses adhérents et les malades, à qui nous adressons au passage un message de soutien dans leur combat contre la maladie. </a:t>
            </a:r>
          </a:p>
          <a:p>
            <a:endParaRPr lang="fr-FR" dirty="0"/>
          </a:p>
          <a:p>
            <a:r>
              <a:rPr lang="fr-FR" dirty="0"/>
              <a:t>La vie est une source de bonheur inégalable. En invitant gratuitement toutes les personnes drépanocytaires membres de l’Association à assister aux rencontres, nous espérons à notre niveau leur procurer cette joie que seul le football est capable de produire.</a:t>
            </a:r>
          </a:p>
          <a:p>
            <a:endParaRPr lang="fr-FR" dirty="0"/>
          </a:p>
          <a:p>
            <a:pPr algn="r"/>
            <a:r>
              <a:rPr lang="fr-FR" b="1" dirty="0"/>
              <a:t> Jean DARTRON</a:t>
            </a:r>
            <a:br>
              <a:rPr lang="fr-FR" b="1" dirty="0"/>
            </a:br>
            <a:r>
              <a:rPr lang="fr-FR" b="1" dirty="0"/>
              <a:t>Président de la Ligue Guadeloupéenne de Football </a:t>
            </a:r>
            <a:endParaRPr lang="fr-FR" dirty="0"/>
          </a:p>
          <a:p>
            <a:pPr algn="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sz="1600" dirty="0"/>
          </a:p>
          <a:p>
            <a:endParaRPr lang="fr-FR" sz="1600" dirty="0"/>
          </a:p>
          <a:p>
            <a:endParaRPr lang="fr-FR" sz="1600" dirty="0"/>
          </a:p>
          <a:p>
            <a:endParaRPr lang="fr-FR" sz="1600" dirty="0"/>
          </a:p>
          <a:p>
            <a:endParaRPr lang="fr-FR" sz="1600" dirty="0"/>
          </a:p>
          <a:p>
            <a:endParaRPr lang="fr-FR" sz="1600" dirty="0"/>
          </a:p>
          <a:p>
            <a:endParaRPr lang="fr-GP" sz="1600" dirty="0"/>
          </a:p>
        </p:txBody>
      </p:sp>
    </p:spTree>
    <p:extLst>
      <p:ext uri="{BB962C8B-B14F-4D97-AF65-F5344CB8AC3E}">
        <p14:creationId xmlns:p14="http://schemas.microsoft.com/office/powerpoint/2010/main" val="7772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2654" y="1250540"/>
            <a:ext cx="10515600" cy="1325563"/>
          </a:xfrm>
        </p:spPr>
        <p:txBody>
          <a:bodyPr>
            <a:normAutofit/>
          </a:bodyPr>
          <a:lstStyle/>
          <a:p>
            <a:pPr marL="228600" lvl="0" indent="-228600">
              <a:spcBef>
                <a:spcPts val="1000"/>
              </a:spcBef>
            </a:pPr>
            <a:r>
              <a:rPr lang="fr-FR" sz="1400" dirty="0"/>
              <a:t>                                                                                                                                             </a:t>
            </a:r>
          </a:p>
        </p:txBody>
      </p:sp>
      <p:sp>
        <p:nvSpPr>
          <p:cNvPr id="4" name="Espace réservé du contenu 3"/>
          <p:cNvSpPr>
            <a:spLocks noGrp="1"/>
          </p:cNvSpPr>
          <p:nvPr>
            <p:ph sz="half" idx="2"/>
          </p:nvPr>
        </p:nvSpPr>
        <p:spPr>
          <a:xfrm>
            <a:off x="1007626" y="1602563"/>
            <a:ext cx="10810893" cy="5358670"/>
          </a:xfrm>
        </p:spPr>
        <p:txBody>
          <a:bodyPr>
            <a:noAutofit/>
          </a:bodyPr>
          <a:lstStyle/>
          <a:p>
            <a:pPr marL="0" indent="0">
              <a:buNone/>
            </a:pPr>
            <a:r>
              <a:rPr lang="fr-FR" sz="1600" dirty="0"/>
              <a:t>Mon histoire ressemble à celle de beaucoup de parents mais je tiens à vous la raconter. J’ai bientôt 60 ans,</a:t>
            </a:r>
            <a:br>
              <a:rPr lang="fr-FR" sz="1600" dirty="0"/>
            </a:br>
            <a:r>
              <a:rPr lang="fr-FR" sz="1600" dirty="0"/>
              <a:t>j’ai trois enfants : une fille de 38 ans, un fils de 20 ans et une autre fille de 18 ans. J’ai toujours été une femme </a:t>
            </a:r>
            <a:br>
              <a:rPr lang="fr-FR" sz="1600" dirty="0"/>
            </a:br>
            <a:r>
              <a:rPr lang="fr-FR" sz="1600" dirty="0"/>
              <a:t>très engagée car, pour moi, la vie doit être vécue pleinement et nous ne pouvons pas rester dans notre petit univers sans se préoccuper de la souffrance qui nous entoure. </a:t>
            </a:r>
            <a:br>
              <a:rPr lang="fr-FR" sz="1600" dirty="0"/>
            </a:br>
            <a:r>
              <a:rPr lang="fr-FR" sz="1600" dirty="0"/>
              <a:t>J’ai donc fait une formation supérieure dans le social, j’ai été éducatrice de rue dans le département du 93 avec des jeunes délinquants, j’ai travaillé avec des femmes battues, avec des mères célibataires en grandes difficultés, avec des enfants lourdement handicapés et avec des familles très précarisées. </a:t>
            </a:r>
            <a:br>
              <a:rPr lang="fr-FR" sz="1600" dirty="0"/>
            </a:br>
            <a:r>
              <a:rPr lang="fr-FR" sz="1600" dirty="0"/>
              <a:t>J’ai connu la drépanocytose à la naissance de mon fils drépanocytaire SS. Un choc, une douleur que je n’arrive toujours pas à décrire : être impuissante face à la souffrance de votre enfant est inimaginable pour des parents. Et puis arrive mon troisième enfant également drépanocytaire SS. J’ai le choix entre la dépression ou le combat, la dépression n’étant pas mon genre, alors j’adhère à SOS GLOBI à PARIS (association de familles drépanocytaires). </a:t>
            </a:r>
            <a:br>
              <a:rPr lang="fr-FR" sz="1600" dirty="0"/>
            </a:br>
            <a:r>
              <a:rPr lang="fr-FR" sz="1600" dirty="0"/>
              <a:t>Je me forme, je m’informe aux cotés des médecins et des autres parents. Et puis nous partons vivre en Guadeloupe où je rencontre l’APIPD en 2005. En 2009, je vais à l’ONU à New-York représenter la GUADELOUPE pour la première journée mondiale. En 2012, je suis invitée au téléthon à PARIS. Et puis APIPD devient GED GUADELOUPE ESPOIR DREPANOCYTOSE.</a:t>
            </a:r>
            <a:br>
              <a:rPr lang="fr-FR" sz="1600" dirty="0"/>
            </a:br>
            <a:r>
              <a:rPr lang="fr-FR" sz="1600" dirty="0"/>
              <a:t>Le mot espoir nous donne des ailes avec mes frères et sœurs de combat. Nous organisons les premières assises de la drépanocytose en GUADELOUPE. Nous luttons sans relâche, nous pleurons ensemble car la maladie tranche dans le vif et nous laisse des places vides sans aucun scrupule.</a:t>
            </a:r>
            <a:br>
              <a:rPr lang="fr-FR" sz="1600" dirty="0"/>
            </a:br>
            <a:r>
              <a:rPr lang="fr-FR" sz="1600" dirty="0"/>
              <a:t>Mais nous nous relevons épuisés, vidés mais pleins de force et d’espoir. Jamais, je ne baisserai les bras car j’ai promis à mes enfants d’être forte pour eux, leur douleur est la mienne.</a:t>
            </a:r>
            <a:br>
              <a:rPr lang="fr-FR" sz="1600" dirty="0"/>
            </a:br>
            <a:r>
              <a:rPr lang="fr-FR" sz="1600" dirty="0"/>
              <a:t>Mais j’ai aussi promis en décembre 2013 à une petite NOEMIE, partie à 8 ans, que je livrerai un combat sans merci à cette terrible maladie qui a déjà trop fait pleurer.</a:t>
            </a:r>
            <a:endParaRPr lang="fr-GP" sz="1600" dirty="0"/>
          </a:p>
          <a:p>
            <a:pPr marL="0" indent="0" algn="r">
              <a:buNone/>
            </a:pPr>
            <a:r>
              <a:rPr lang="fr-FR" sz="1600" b="1" dirty="0"/>
              <a:t>Marie-France TIROLIEN</a:t>
            </a:r>
            <a:br>
              <a:rPr lang="fr-FR" sz="1600" b="1" dirty="0"/>
            </a:br>
            <a:r>
              <a:rPr lang="fr-FR" sz="1600" b="1" dirty="0"/>
              <a:t>Président de Guadeloupe Espoir Drépanocytose</a:t>
            </a:r>
          </a:p>
        </p:txBody>
      </p:sp>
      <p:sp>
        <p:nvSpPr>
          <p:cNvPr id="14" name="ZoneTexte 13">
            <a:extLst>
              <a:ext uri="{FF2B5EF4-FFF2-40B4-BE49-F238E27FC236}">
                <a16:creationId xmlns:a16="http://schemas.microsoft.com/office/drawing/2014/main" id="{732D29FE-C028-40DE-A2BB-90FDEEC4E18C}"/>
              </a:ext>
            </a:extLst>
          </p:cNvPr>
          <p:cNvSpPr txBox="1"/>
          <p:nvPr/>
        </p:nvSpPr>
        <p:spPr>
          <a:xfrm>
            <a:off x="2113209" y="313831"/>
            <a:ext cx="8236137" cy="1077218"/>
          </a:xfrm>
          <a:prstGeom prst="rect">
            <a:avLst/>
          </a:prstGeom>
          <a:noFill/>
          <a:ln>
            <a:noFill/>
          </a:ln>
        </p:spPr>
        <p:txBody>
          <a:bodyPr wrap="square" rtlCol="0">
            <a:spAutoFit/>
          </a:bodyPr>
          <a:lstStyle/>
          <a:p>
            <a:pPr algn="ctr"/>
            <a:r>
              <a:rPr lang="fr-FR" sz="3200" dirty="0">
                <a:solidFill>
                  <a:srgbClr val="FF0000"/>
                </a:solidFill>
              </a:rPr>
              <a:t>« Quand la naissance de vos enfants vous fait</a:t>
            </a:r>
            <a:br>
              <a:rPr lang="fr-FR" sz="3200" dirty="0">
                <a:solidFill>
                  <a:srgbClr val="FF0000"/>
                </a:solidFill>
              </a:rPr>
            </a:br>
            <a:r>
              <a:rPr lang="fr-FR" sz="3200" dirty="0">
                <a:solidFill>
                  <a:srgbClr val="FF0000"/>
                </a:solidFill>
              </a:rPr>
              <a:t>prendre conscience que la vie n’est pas un jeu »</a:t>
            </a:r>
            <a:endParaRPr lang="fr-GP" sz="3200" dirty="0">
              <a:solidFill>
                <a:srgbClr val="FF0000"/>
              </a:solidFill>
            </a:endParaRPr>
          </a:p>
        </p:txBody>
      </p:sp>
      <p:pic>
        <p:nvPicPr>
          <p:cNvPr id="9" name="Image 8">
            <a:extLst>
              <a:ext uri="{FF2B5EF4-FFF2-40B4-BE49-F238E27FC236}">
                <a16:creationId xmlns:a16="http://schemas.microsoft.com/office/drawing/2014/main" id="{87D586F7-F92E-44AC-88C0-A59BBB47C3C9}"/>
              </a:ext>
            </a:extLst>
          </p:cNvPr>
          <p:cNvPicPr>
            <a:picLocks noChangeAspect="1"/>
          </p:cNvPicPr>
          <p:nvPr/>
        </p:nvPicPr>
        <p:blipFill rotWithShape="1">
          <a:blip r:embed="rId2"/>
          <a:srcRect b="5466"/>
          <a:stretch/>
        </p:blipFill>
        <p:spPr>
          <a:xfrm>
            <a:off x="172599" y="313832"/>
            <a:ext cx="1670055" cy="1179803"/>
          </a:xfrm>
          <a:prstGeom prst="rect">
            <a:avLst/>
          </a:prstGeom>
        </p:spPr>
      </p:pic>
      <p:pic>
        <p:nvPicPr>
          <p:cNvPr id="5" name="Image 4" descr="Une image contenant personne, table&#10;&#10;Description générée avec un niveau de confiance très élevé">
            <a:extLst>
              <a:ext uri="{FF2B5EF4-FFF2-40B4-BE49-F238E27FC236}">
                <a16:creationId xmlns:a16="http://schemas.microsoft.com/office/drawing/2014/main" id="{10B5D54D-D97F-4B26-9527-F52C419F1B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398" t="7702" r="25852"/>
          <a:stretch/>
        </p:blipFill>
        <p:spPr>
          <a:xfrm>
            <a:off x="10482059" y="313831"/>
            <a:ext cx="1444628" cy="1714323"/>
          </a:xfrm>
          <a:prstGeom prst="rect">
            <a:avLst/>
          </a:prstGeom>
        </p:spPr>
      </p:pic>
    </p:spTree>
    <p:extLst>
      <p:ext uri="{BB962C8B-B14F-4D97-AF65-F5344CB8AC3E}">
        <p14:creationId xmlns:p14="http://schemas.microsoft.com/office/powerpoint/2010/main" val="1826997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C4949D-3E2F-4ED6-AE27-529269542E12}"/>
              </a:ext>
            </a:extLst>
          </p:cNvPr>
          <p:cNvSpPr/>
          <p:nvPr/>
        </p:nvSpPr>
        <p:spPr>
          <a:xfrm>
            <a:off x="1" y="281971"/>
            <a:ext cx="6941128" cy="695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P"/>
          </a:p>
        </p:txBody>
      </p:sp>
      <p:sp>
        <p:nvSpPr>
          <p:cNvPr id="2" name="ZoneTexte 1"/>
          <p:cNvSpPr txBox="1"/>
          <p:nvPr/>
        </p:nvSpPr>
        <p:spPr>
          <a:xfrm>
            <a:off x="-498764" y="357085"/>
            <a:ext cx="7827818" cy="584775"/>
          </a:xfrm>
          <a:prstGeom prst="rect">
            <a:avLst/>
          </a:prstGeom>
          <a:noFill/>
        </p:spPr>
        <p:txBody>
          <a:bodyPr wrap="square" rtlCol="0">
            <a:spAutoFit/>
          </a:bodyPr>
          <a:lstStyle/>
          <a:p>
            <a:pPr algn="ctr"/>
            <a:r>
              <a:rPr lang="fr-FR" sz="3200" b="1" dirty="0">
                <a:solidFill>
                  <a:schemeClr val="bg1"/>
                </a:solidFill>
              </a:rPr>
              <a:t>LES DEUX ASSOCIATIONS PARTENAIRES</a:t>
            </a:r>
            <a:r>
              <a:rPr lang="fr-FR" sz="2400" b="1" dirty="0">
                <a:solidFill>
                  <a:schemeClr val="bg1"/>
                </a:solidFill>
              </a:rPr>
              <a:t>  </a:t>
            </a:r>
            <a:r>
              <a:rPr lang="fr-FR" b="1" dirty="0">
                <a:solidFill>
                  <a:schemeClr val="bg1"/>
                </a:solidFill>
              </a:rPr>
              <a:t>                                         </a:t>
            </a:r>
          </a:p>
        </p:txBody>
      </p:sp>
      <p:cxnSp>
        <p:nvCxnSpPr>
          <p:cNvPr id="4" name="Connecteur droit 3"/>
          <p:cNvCxnSpPr/>
          <p:nvPr/>
        </p:nvCxnSpPr>
        <p:spPr>
          <a:xfrm>
            <a:off x="5858014" y="1217131"/>
            <a:ext cx="41563" cy="5640869"/>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36773" y="2033726"/>
            <a:ext cx="5621241" cy="4770537"/>
          </a:xfrm>
          <a:prstGeom prst="rect">
            <a:avLst/>
          </a:prstGeom>
        </p:spPr>
        <p:txBody>
          <a:bodyPr wrap="square">
            <a:spAutoFit/>
          </a:bodyPr>
          <a:lstStyle/>
          <a:p>
            <a:r>
              <a:rPr lang="fr-FR" sz="1600" dirty="0">
                <a:solidFill>
                  <a:srgbClr val="FF0000"/>
                </a:solidFill>
              </a:rPr>
              <a:t>L’Association Guadeloupe Espoir Drépanocytose </a:t>
            </a:r>
            <a:r>
              <a:rPr lang="fr-FR" sz="1600" dirty="0"/>
              <a:t>a été créée en </a:t>
            </a:r>
            <a:r>
              <a:rPr lang="fr-FR" sz="1600" dirty="0">
                <a:solidFill>
                  <a:srgbClr val="FF0000"/>
                </a:solidFill>
              </a:rPr>
              <a:t>2013</a:t>
            </a:r>
            <a:r>
              <a:rPr lang="fr-FR" sz="1600" dirty="0"/>
              <a:t>.  Cette association Loi 1901 aide les patients atteints de cette maladie génétique, elle compte </a:t>
            </a:r>
            <a:r>
              <a:rPr lang="fr-FR" sz="1600" dirty="0">
                <a:solidFill>
                  <a:srgbClr val="FF0000"/>
                </a:solidFill>
              </a:rPr>
              <a:t>actuellement 250 adhérents</a:t>
            </a:r>
            <a:r>
              <a:rPr lang="fr-FR" sz="1600" dirty="0"/>
              <a:t>. Elle est présidée par </a:t>
            </a:r>
            <a:r>
              <a:rPr lang="fr-FR" sz="1600" dirty="0">
                <a:solidFill>
                  <a:srgbClr val="FF0000"/>
                </a:solidFill>
              </a:rPr>
              <a:t>Marie-France </a:t>
            </a:r>
            <a:r>
              <a:rPr lang="fr-FR" sz="1600" dirty="0" err="1">
                <a:solidFill>
                  <a:srgbClr val="FF0000"/>
                </a:solidFill>
              </a:rPr>
              <a:t>Tirolien</a:t>
            </a:r>
            <a:r>
              <a:rPr lang="fr-FR" sz="1600" dirty="0"/>
              <a:t>. </a:t>
            </a:r>
          </a:p>
          <a:p>
            <a:endParaRPr lang="fr-FR" sz="1600" dirty="0"/>
          </a:p>
          <a:p>
            <a:r>
              <a:rPr lang="fr-FR" sz="1600" dirty="0"/>
              <a:t>GED est </a:t>
            </a:r>
            <a:r>
              <a:rPr lang="fr-FR" sz="1600" dirty="0">
                <a:solidFill>
                  <a:srgbClr val="FF0000"/>
                </a:solidFill>
              </a:rPr>
              <a:t>une grande famille </a:t>
            </a:r>
            <a:r>
              <a:rPr lang="fr-FR" sz="1600" dirty="0"/>
              <a:t>qui accompagne les malades et leurs proches au quotidien. Elle leur apporte </a:t>
            </a:r>
            <a:r>
              <a:rPr lang="fr-FR" sz="1600" dirty="0">
                <a:solidFill>
                  <a:srgbClr val="FF0000"/>
                </a:solidFill>
              </a:rPr>
              <a:t>une structure et un cadre </a:t>
            </a:r>
            <a:r>
              <a:rPr lang="fr-FR" sz="1600" dirty="0"/>
              <a:t>pour leur permettre de </a:t>
            </a:r>
            <a:r>
              <a:rPr lang="fr-FR" sz="1600" dirty="0">
                <a:solidFill>
                  <a:srgbClr val="FF0000"/>
                </a:solidFill>
              </a:rPr>
              <a:t>mieux appréhender </a:t>
            </a:r>
            <a:r>
              <a:rPr lang="fr-FR" sz="1600" dirty="0"/>
              <a:t>la maladie. Elle mène également des actions </a:t>
            </a:r>
            <a:r>
              <a:rPr lang="fr-FR" sz="1600" dirty="0">
                <a:solidFill>
                  <a:srgbClr val="FF0000"/>
                </a:solidFill>
              </a:rPr>
              <a:t>d’information, de prévention et de sensibilisation</a:t>
            </a:r>
            <a:r>
              <a:rPr lang="fr-FR" sz="1600" dirty="0"/>
              <a:t>.</a:t>
            </a:r>
          </a:p>
          <a:p>
            <a:r>
              <a:rPr lang="fr-FR" sz="1600" dirty="0"/>
              <a:t>Les</a:t>
            </a:r>
            <a:r>
              <a:rPr lang="fr-FR" sz="1600" dirty="0">
                <a:solidFill>
                  <a:srgbClr val="FF0000"/>
                </a:solidFill>
              </a:rPr>
              <a:t> missions principales </a:t>
            </a:r>
            <a:r>
              <a:rPr lang="fr-FR" sz="1600" dirty="0"/>
              <a:t>sont :</a:t>
            </a:r>
          </a:p>
          <a:p>
            <a:pPr marL="285750" indent="-285750">
              <a:buFont typeface="Arial" panose="020B0604020202020204" pitchFamily="34" charset="0"/>
              <a:buChar char="•"/>
            </a:pPr>
            <a:r>
              <a:rPr lang="fr-FR" sz="1600" dirty="0"/>
              <a:t>La prévention</a:t>
            </a:r>
          </a:p>
          <a:p>
            <a:pPr marL="285750" indent="-285750">
              <a:buFont typeface="Arial" panose="020B0604020202020204" pitchFamily="34" charset="0"/>
              <a:buChar char="•"/>
            </a:pPr>
            <a:r>
              <a:rPr lang="fr-FR" sz="1600" dirty="0"/>
              <a:t>L’information</a:t>
            </a:r>
          </a:p>
          <a:p>
            <a:pPr marL="285750" indent="-285750">
              <a:buFont typeface="Arial" panose="020B0604020202020204" pitchFamily="34" charset="0"/>
              <a:buChar char="•"/>
            </a:pPr>
            <a:r>
              <a:rPr lang="fr-FR" sz="1600" dirty="0"/>
              <a:t>La formation</a:t>
            </a:r>
          </a:p>
          <a:p>
            <a:pPr marL="285750" indent="-285750">
              <a:buFont typeface="Arial" panose="020B0604020202020204" pitchFamily="34" charset="0"/>
              <a:buChar char="•"/>
            </a:pPr>
            <a:r>
              <a:rPr lang="fr-FR" sz="1600" dirty="0"/>
              <a:t>Le soutien, la recherche, la prise en charge médicale des patients</a:t>
            </a:r>
          </a:p>
          <a:p>
            <a:pPr marL="285750" indent="-285750">
              <a:buFont typeface="Arial" panose="020B0604020202020204" pitchFamily="34" charset="0"/>
              <a:buChar char="•"/>
            </a:pPr>
            <a:r>
              <a:rPr lang="fr-FR" sz="1600" dirty="0"/>
              <a:t>Le soutien des familles</a:t>
            </a:r>
          </a:p>
          <a:p>
            <a:br>
              <a:rPr lang="fr-FR" sz="1600" dirty="0"/>
            </a:br>
            <a:r>
              <a:rPr lang="fr-FR" sz="1600" b="1" dirty="0"/>
              <a:t>Slogan de GED : </a:t>
            </a:r>
            <a:r>
              <a:rPr lang="fr-FR" sz="1600" dirty="0">
                <a:solidFill>
                  <a:srgbClr val="FF0000"/>
                </a:solidFill>
              </a:rPr>
              <a:t>« Seul on va plus vite, ensemble on va plus loin »</a:t>
            </a:r>
          </a:p>
        </p:txBody>
      </p:sp>
      <p:sp>
        <p:nvSpPr>
          <p:cNvPr id="5" name="ZoneTexte 4"/>
          <p:cNvSpPr txBox="1"/>
          <p:nvPr/>
        </p:nvSpPr>
        <p:spPr>
          <a:xfrm>
            <a:off x="6096000" y="2033726"/>
            <a:ext cx="5859227" cy="4770537"/>
          </a:xfrm>
          <a:prstGeom prst="rect">
            <a:avLst/>
          </a:prstGeom>
          <a:noFill/>
          <a:ln>
            <a:noFill/>
          </a:ln>
        </p:spPr>
        <p:txBody>
          <a:bodyPr wrap="square" rtlCol="0">
            <a:spAutoFit/>
          </a:bodyPr>
          <a:lstStyle/>
          <a:p>
            <a:r>
              <a:rPr lang="fr-FR" sz="1600" dirty="0"/>
              <a:t>La </a:t>
            </a:r>
            <a:r>
              <a:rPr lang="fr-FR" sz="1600" dirty="0">
                <a:solidFill>
                  <a:srgbClr val="FF0000"/>
                </a:solidFill>
              </a:rPr>
              <a:t>Ligue Guadeloupéenne de Football</a:t>
            </a:r>
            <a:r>
              <a:rPr lang="fr-FR" sz="1600" dirty="0"/>
              <a:t>, crée le 11 novembre 1952, regroupe les associations affiliées à  la Fédération Française de Football. </a:t>
            </a:r>
          </a:p>
          <a:p>
            <a:r>
              <a:rPr lang="fr-FR" sz="1600" dirty="0"/>
              <a:t>La L.G.F, </a:t>
            </a:r>
            <a:r>
              <a:rPr lang="fr-FR" sz="1600" dirty="0">
                <a:solidFill>
                  <a:srgbClr val="FF0000"/>
                </a:solidFill>
              </a:rPr>
              <a:t>membre de la F.F.F, de l'Union du Football de la Caraïbe (U.F.C) est aussi membre à part entière de la CONCACAF</a:t>
            </a:r>
            <a:r>
              <a:rPr lang="fr-FR" sz="1600" dirty="0"/>
              <a:t> qui lui offre une ouverture sportive et culturelle fondamentale vers les 42 pays et territoires membres de  cette organisation. </a:t>
            </a:r>
          </a:p>
          <a:p>
            <a:r>
              <a:rPr lang="fr-FR" sz="1600" dirty="0"/>
              <a:t>Forte de </a:t>
            </a:r>
            <a:r>
              <a:rPr lang="fr-FR" sz="1600" dirty="0">
                <a:solidFill>
                  <a:srgbClr val="FF0000"/>
                </a:solidFill>
              </a:rPr>
              <a:t>13000 licenciés, l</a:t>
            </a:r>
            <a:r>
              <a:rPr lang="fr-FR" sz="1600" dirty="0"/>
              <a:t>a Ligue gère l’activité sportive la plus pratiquée dans le monde. Elle rassemble en Guadeloupe autant d’inscrits que les 4 autres sports majeurs réunis.</a:t>
            </a:r>
          </a:p>
          <a:p>
            <a:endParaRPr lang="fr-FR" sz="1600" dirty="0"/>
          </a:p>
          <a:p>
            <a:r>
              <a:rPr lang="fr-FR" sz="1600" dirty="0"/>
              <a:t>La Ligue Guadeloupéenne de football </a:t>
            </a:r>
            <a:r>
              <a:rPr lang="fr-FR" sz="1600" dirty="0">
                <a:solidFill>
                  <a:srgbClr val="FF0000"/>
                </a:solidFill>
              </a:rPr>
              <a:t>organise et promeut la pratique de la discipline,</a:t>
            </a:r>
            <a:r>
              <a:rPr lang="fr-FR" sz="1600" dirty="0"/>
              <a:t> qu’il s’agisse du football d’animation, des jeunes ou des seniors en passant par les féminins, le </a:t>
            </a:r>
            <a:r>
              <a:rPr lang="fr-FR" sz="1600" dirty="0" err="1"/>
              <a:t>beach</a:t>
            </a:r>
            <a:r>
              <a:rPr lang="fr-FR" sz="1600" dirty="0"/>
              <a:t>-soccer ou le futsal.</a:t>
            </a:r>
          </a:p>
          <a:p>
            <a:endParaRPr lang="fr-FR" sz="1600" dirty="0"/>
          </a:p>
          <a:p>
            <a:r>
              <a:rPr lang="fr-FR" sz="1600" dirty="0"/>
              <a:t>Elle est animée par un </a:t>
            </a:r>
            <a:r>
              <a:rPr lang="fr-FR" sz="1600" dirty="0">
                <a:solidFill>
                  <a:srgbClr val="FF0000"/>
                </a:solidFill>
              </a:rPr>
              <a:t>Comité de Direction de 20 membres</a:t>
            </a:r>
            <a:r>
              <a:rPr lang="fr-FR" sz="1600" dirty="0"/>
              <a:t>, duquel est extrait un </a:t>
            </a:r>
            <a:r>
              <a:rPr lang="fr-FR" sz="1600" dirty="0">
                <a:solidFill>
                  <a:srgbClr val="FF0000"/>
                </a:solidFill>
              </a:rPr>
              <a:t>bureau de 7 membres</a:t>
            </a:r>
            <a:r>
              <a:rPr lang="fr-FR" sz="1600" dirty="0"/>
              <a:t>, travaillant avec </a:t>
            </a:r>
            <a:r>
              <a:rPr lang="fr-FR" sz="1600" dirty="0">
                <a:solidFill>
                  <a:srgbClr val="FF0000"/>
                </a:solidFill>
              </a:rPr>
              <a:t>11 salariés permanents</a:t>
            </a:r>
            <a:r>
              <a:rPr lang="fr-FR" sz="1600" dirty="0"/>
              <a:t> et de nombreux bénévoles.</a:t>
            </a:r>
            <a:endParaRPr lang="fr-FR" sz="1400" dirty="0"/>
          </a:p>
        </p:txBody>
      </p:sp>
      <p:pic>
        <p:nvPicPr>
          <p:cNvPr id="3" name="Image 2">
            <a:extLst>
              <a:ext uri="{FF2B5EF4-FFF2-40B4-BE49-F238E27FC236}">
                <a16:creationId xmlns:a16="http://schemas.microsoft.com/office/drawing/2014/main" id="{929CBFA8-6985-42A4-8888-0C0BA43E5E45}"/>
              </a:ext>
            </a:extLst>
          </p:cNvPr>
          <p:cNvPicPr>
            <a:picLocks noChangeAspect="1"/>
          </p:cNvPicPr>
          <p:nvPr/>
        </p:nvPicPr>
        <p:blipFill>
          <a:blip r:embed="rId2"/>
          <a:stretch>
            <a:fillRect/>
          </a:stretch>
        </p:blipFill>
        <p:spPr>
          <a:xfrm>
            <a:off x="2086984" y="1161811"/>
            <a:ext cx="1187970" cy="836207"/>
          </a:xfrm>
          <a:prstGeom prst="rect">
            <a:avLst/>
          </a:prstGeom>
        </p:spPr>
      </p:pic>
      <p:pic>
        <p:nvPicPr>
          <p:cNvPr id="12" name="Image 11">
            <a:extLst>
              <a:ext uri="{FF2B5EF4-FFF2-40B4-BE49-F238E27FC236}">
                <a16:creationId xmlns:a16="http://schemas.microsoft.com/office/drawing/2014/main" id="{FE9FF723-9F25-46E7-A3FC-604A77406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8880" y="886440"/>
            <a:ext cx="1416136" cy="1091866"/>
          </a:xfrm>
          <a:prstGeom prst="rect">
            <a:avLst/>
          </a:prstGeom>
        </p:spPr>
      </p:pic>
    </p:spTree>
    <p:extLst>
      <p:ext uri="{BB962C8B-B14F-4D97-AF65-F5344CB8AC3E}">
        <p14:creationId xmlns:p14="http://schemas.microsoft.com/office/powerpoint/2010/main" val="336036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536BBA-54BA-4207-88EA-0183A92AE7DF}"/>
              </a:ext>
            </a:extLst>
          </p:cNvPr>
          <p:cNvSpPr/>
          <p:nvPr/>
        </p:nvSpPr>
        <p:spPr>
          <a:xfrm>
            <a:off x="-1" y="195987"/>
            <a:ext cx="6303819" cy="695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P"/>
          </a:p>
        </p:txBody>
      </p:sp>
      <p:sp>
        <p:nvSpPr>
          <p:cNvPr id="2" name="ZoneTexte 1"/>
          <p:cNvSpPr txBox="1"/>
          <p:nvPr/>
        </p:nvSpPr>
        <p:spPr>
          <a:xfrm>
            <a:off x="-607546" y="266879"/>
            <a:ext cx="7176654" cy="553998"/>
          </a:xfrm>
          <a:prstGeom prst="rect">
            <a:avLst/>
          </a:prstGeom>
          <a:noFill/>
        </p:spPr>
        <p:txBody>
          <a:bodyPr wrap="square" rtlCol="0">
            <a:spAutoFit/>
          </a:bodyPr>
          <a:lstStyle/>
          <a:p>
            <a:pPr algn="ctr"/>
            <a:r>
              <a:rPr lang="fr-FR" sz="3000" b="1" dirty="0">
                <a:solidFill>
                  <a:schemeClr val="bg1"/>
                </a:solidFill>
              </a:rPr>
              <a:t>PRÉSENTATION DE LA COMPETITION</a:t>
            </a:r>
          </a:p>
        </p:txBody>
      </p:sp>
      <p:sp>
        <p:nvSpPr>
          <p:cNvPr id="4" name="Rectangle 3"/>
          <p:cNvSpPr/>
          <p:nvPr/>
        </p:nvSpPr>
        <p:spPr>
          <a:xfrm>
            <a:off x="984135" y="1041555"/>
            <a:ext cx="9903230" cy="2622000"/>
          </a:xfrm>
          <a:prstGeom prst="rect">
            <a:avLst/>
          </a:prstGeom>
        </p:spPr>
        <p:txBody>
          <a:bodyPr wrap="square">
            <a:spAutoFit/>
          </a:bodyPr>
          <a:lstStyle/>
          <a:p>
            <a:pPr algn="just">
              <a:lnSpc>
                <a:spcPct val="115000"/>
              </a:lnSpc>
              <a:spcAft>
                <a:spcPts val="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Après une première édition placée sous le signe de la sensibilisation des sportifs à la lutte contre la maladie et notamment le cancer, la LGF a décidé de renouveler son opération mais en se préoccupant cette fois de la lutte contre la drépanocytose. Ainsi, la LGF et l’Association Guadeloupe Espoir Drépanocytose ont uni leurs actions l’espace d’un évènement sportif pour sensibiliser le public sur cette maladie. Autour du Trophée des Champions, GED aura ainsi l’occasion de pouvoir mettre en avant ses missions et ses campagnes autour de la première compétition de la saison 2018-2019 qui regroupe les quatre formations suivantes :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398" y="3799487"/>
            <a:ext cx="975361" cy="975361"/>
          </a:xfrm>
          <a:prstGeom prst="rect">
            <a:avLst/>
          </a:prstGeom>
        </p:spPr>
      </p:pic>
      <p:pic>
        <p:nvPicPr>
          <p:cNvPr id="10" name="Image 9"/>
          <p:cNvPicPr>
            <a:picLocks noChangeAspect="1"/>
          </p:cNvPicPr>
          <p:nvPr/>
        </p:nvPicPr>
        <p:blipFill>
          <a:blip r:embed="rId3"/>
          <a:stretch>
            <a:fillRect/>
          </a:stretch>
        </p:blipFill>
        <p:spPr>
          <a:xfrm>
            <a:off x="4062673" y="3788619"/>
            <a:ext cx="1016569" cy="1000084"/>
          </a:xfrm>
          <a:prstGeom prst="rect">
            <a:avLst/>
          </a:prstGeom>
        </p:spPr>
      </p:pic>
      <p:sp>
        <p:nvSpPr>
          <p:cNvPr id="12" name="Rectangle 11"/>
          <p:cNvSpPr/>
          <p:nvPr/>
        </p:nvSpPr>
        <p:spPr>
          <a:xfrm>
            <a:off x="640067" y="5019209"/>
            <a:ext cx="1925074" cy="1208279"/>
          </a:xfrm>
          <a:prstGeom prst="rect">
            <a:avLst/>
          </a:prstGeom>
        </p:spPr>
        <p:txBody>
          <a:bodyPr wrap="square">
            <a:spAutoFit/>
          </a:bodyPr>
          <a:lstStyle/>
          <a:p>
            <a:pPr lvl="0" algn="ctr">
              <a:lnSpc>
                <a:spcPct val="115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Champion de </a:t>
            </a:r>
          </a:p>
          <a:p>
            <a:pPr lvl="0" algn="ctr">
              <a:lnSpc>
                <a:spcPct val="115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Ligue Régionale 1 </a:t>
            </a:r>
          </a:p>
          <a:p>
            <a:pPr lvl="0" algn="ctr">
              <a:lnSpc>
                <a:spcPct val="115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Parrainée par le Département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3684908" y="5044170"/>
            <a:ext cx="1829197" cy="925125"/>
          </a:xfrm>
          <a:prstGeom prst="rect">
            <a:avLst/>
          </a:prstGeom>
        </p:spPr>
        <p:txBody>
          <a:bodyPr wrap="square">
            <a:spAutoFit/>
          </a:bodyPr>
          <a:lstStyle/>
          <a:p>
            <a:pPr lvl="0" algn="ctr">
              <a:lnSpc>
                <a:spcPct val="115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Vainqueur de la Coupe de la Région  Guadeloupe</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6486409" y="5030316"/>
            <a:ext cx="1773381" cy="641971"/>
          </a:xfrm>
          <a:prstGeom prst="rect">
            <a:avLst/>
          </a:prstGeom>
        </p:spPr>
        <p:txBody>
          <a:bodyPr wrap="square">
            <a:spAutoFit/>
          </a:bodyPr>
          <a:lstStyle/>
          <a:p>
            <a:pPr lvl="0" algn="ctr">
              <a:lnSpc>
                <a:spcPct val="115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Champion de Ligue Régionale 2</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8851879" y="5029797"/>
            <a:ext cx="2188448" cy="1208279"/>
          </a:xfrm>
          <a:prstGeom prst="rect">
            <a:avLst/>
          </a:prstGeom>
        </p:spPr>
        <p:txBody>
          <a:bodyPr wrap="square">
            <a:spAutoFit/>
          </a:bodyPr>
          <a:lstStyle/>
          <a:p>
            <a:pPr lvl="0" algn="ctr">
              <a:lnSpc>
                <a:spcPct val="115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Vainqueur de la finale locale de la Coupe MMG Trophée Mutuelle Mare-Gaillard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D38702AE-DCE6-4F9A-A675-6D8874134F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0300" y="3782700"/>
            <a:ext cx="990941" cy="1083572"/>
          </a:xfrm>
          <a:prstGeom prst="rect">
            <a:avLst/>
          </a:prstGeom>
        </p:spPr>
      </p:pic>
      <p:pic>
        <p:nvPicPr>
          <p:cNvPr id="6" name="Image 5">
            <a:extLst>
              <a:ext uri="{FF2B5EF4-FFF2-40B4-BE49-F238E27FC236}">
                <a16:creationId xmlns:a16="http://schemas.microsoft.com/office/drawing/2014/main" id="{B0F2F1A9-18D2-4CB2-BF1F-DE2F8787D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9999" y="3705129"/>
            <a:ext cx="975360" cy="1161143"/>
          </a:xfrm>
          <a:prstGeom prst="rect">
            <a:avLst/>
          </a:prstGeom>
        </p:spPr>
      </p:pic>
    </p:spTree>
    <p:extLst>
      <p:ext uri="{BB962C8B-B14F-4D97-AF65-F5344CB8AC3E}">
        <p14:creationId xmlns:p14="http://schemas.microsoft.com/office/powerpoint/2010/main" val="18647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C76369-FCFF-48BF-9876-63D0A7167156}"/>
              </a:ext>
            </a:extLst>
          </p:cNvPr>
          <p:cNvSpPr/>
          <p:nvPr/>
        </p:nvSpPr>
        <p:spPr>
          <a:xfrm>
            <a:off x="-1" y="195987"/>
            <a:ext cx="5086351" cy="695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P"/>
          </a:p>
        </p:txBody>
      </p:sp>
      <p:sp>
        <p:nvSpPr>
          <p:cNvPr id="2" name="ZoneTexte 1"/>
          <p:cNvSpPr txBox="1"/>
          <p:nvPr/>
        </p:nvSpPr>
        <p:spPr>
          <a:xfrm>
            <a:off x="-4770979" y="195987"/>
            <a:ext cx="11791344" cy="646331"/>
          </a:xfrm>
          <a:prstGeom prst="rect">
            <a:avLst/>
          </a:prstGeom>
          <a:noFill/>
        </p:spPr>
        <p:txBody>
          <a:bodyPr wrap="square" rtlCol="0">
            <a:spAutoFit/>
          </a:bodyPr>
          <a:lstStyle/>
          <a:p>
            <a:pPr algn="ctr"/>
            <a:r>
              <a:rPr lang="fr-FR" sz="3600" b="1" dirty="0">
                <a:solidFill>
                  <a:schemeClr val="bg1"/>
                </a:solidFill>
              </a:rPr>
              <a:t>OBJECTIFS</a:t>
            </a:r>
          </a:p>
        </p:txBody>
      </p:sp>
      <p:sp>
        <p:nvSpPr>
          <p:cNvPr id="3" name="ZoneTexte 2"/>
          <p:cNvSpPr txBox="1"/>
          <p:nvPr/>
        </p:nvSpPr>
        <p:spPr>
          <a:xfrm>
            <a:off x="900721" y="1613903"/>
            <a:ext cx="7714642" cy="707886"/>
          </a:xfrm>
          <a:prstGeom prst="rect">
            <a:avLst/>
          </a:prstGeom>
          <a:noFill/>
        </p:spPr>
        <p:txBody>
          <a:bodyPr wrap="square" rtlCol="0">
            <a:spAutoFit/>
          </a:bodyPr>
          <a:lstStyle/>
          <a:p>
            <a:r>
              <a:rPr lang="fr-FR" sz="2200" b="1" dirty="0"/>
              <a:t>Par le biais de ce partenariat, plusieurs objectifs sont visés : </a:t>
            </a:r>
          </a:p>
          <a:p>
            <a:endParaRPr lang="fr-FR" dirty="0"/>
          </a:p>
        </p:txBody>
      </p:sp>
      <p:sp>
        <p:nvSpPr>
          <p:cNvPr id="4" name="Rectangle 3"/>
          <p:cNvSpPr/>
          <p:nvPr/>
        </p:nvSpPr>
        <p:spPr>
          <a:xfrm>
            <a:off x="1124693" y="2400479"/>
            <a:ext cx="8104908" cy="3599703"/>
          </a:xfrm>
          <a:prstGeom prst="rect">
            <a:avLst/>
          </a:prstGeom>
        </p:spPr>
        <p:txBody>
          <a:bodyPr wrap="square">
            <a:spAutoFit/>
          </a:bodyPr>
          <a:lstStyle/>
          <a:p>
            <a:pPr marL="285750" indent="-285750" algn="just">
              <a:lnSpc>
                <a:spcPct val="104000"/>
              </a:lnSpc>
              <a:spcAft>
                <a:spcPts val="25"/>
              </a:spcAft>
              <a:buFont typeface="Arial" panose="020B0604020202020204" pitchFamily="34" charset="0"/>
              <a:buChar char="•"/>
            </a:pPr>
            <a:r>
              <a:rPr lang="fr-FR" sz="2200" dirty="0">
                <a:solidFill>
                  <a:srgbClr val="000000"/>
                </a:solidFill>
                <a:latin typeface="Calibri" panose="020F0502020204030204" pitchFamily="34" charset="0"/>
                <a:ea typeface="Calibri" panose="020F0502020204030204" pitchFamily="34" charset="0"/>
              </a:rPr>
              <a:t>Poursuivre la mission sociale engagée par la LGF la saison passée</a:t>
            </a:r>
          </a:p>
          <a:p>
            <a:pPr marL="285750" indent="-285750" algn="just">
              <a:lnSpc>
                <a:spcPct val="104000"/>
              </a:lnSpc>
              <a:spcAft>
                <a:spcPts val="25"/>
              </a:spcAft>
              <a:buFont typeface="Arial" panose="020B0604020202020204" pitchFamily="34" charset="0"/>
              <a:buChar char="•"/>
            </a:pPr>
            <a:endParaRPr lang="fr-FR" sz="2200" dirty="0">
              <a:solidFill>
                <a:srgbClr val="000000"/>
              </a:solidFill>
              <a:latin typeface="Calibri" panose="020F0502020204030204" pitchFamily="34" charset="0"/>
              <a:ea typeface="Calibri" panose="020F0502020204030204" pitchFamily="34" charset="0"/>
            </a:endParaRPr>
          </a:p>
          <a:p>
            <a:pPr marL="285750" indent="-285750" algn="just">
              <a:lnSpc>
                <a:spcPct val="104000"/>
              </a:lnSpc>
              <a:spcAft>
                <a:spcPts val="25"/>
              </a:spcAft>
              <a:buFont typeface="Arial" panose="020B0604020202020204" pitchFamily="34" charset="0"/>
              <a:buChar char="•"/>
            </a:pPr>
            <a:r>
              <a:rPr lang="fr-FR" sz="2200" dirty="0">
                <a:solidFill>
                  <a:srgbClr val="000000"/>
                </a:solidFill>
                <a:latin typeface="Calibri" panose="020F0502020204030204" pitchFamily="34" charset="0"/>
                <a:ea typeface="Calibri" panose="020F0502020204030204" pitchFamily="34" charset="0"/>
              </a:rPr>
              <a:t>Réaffirmer l’importance du sport et de l’activité physique dans l’accompagnement et le bien être des malades </a:t>
            </a:r>
          </a:p>
          <a:p>
            <a:pPr algn="just">
              <a:lnSpc>
                <a:spcPct val="104000"/>
              </a:lnSpc>
              <a:spcAft>
                <a:spcPts val="25"/>
              </a:spcAft>
            </a:pPr>
            <a:endParaRPr lang="fr-FR" sz="2200" dirty="0">
              <a:solidFill>
                <a:srgbClr val="000000"/>
              </a:solidFill>
              <a:latin typeface="Calibri" panose="020F0502020204030204" pitchFamily="34" charset="0"/>
              <a:ea typeface="Calibri" panose="020F0502020204030204" pitchFamily="34" charset="0"/>
            </a:endParaRPr>
          </a:p>
          <a:p>
            <a:pPr marL="285750" indent="-285750" algn="just">
              <a:lnSpc>
                <a:spcPct val="104000"/>
              </a:lnSpc>
              <a:spcAft>
                <a:spcPts val="25"/>
              </a:spcAft>
              <a:buFont typeface="Arial" panose="020B0604020202020204" pitchFamily="34" charset="0"/>
              <a:buChar char="•"/>
            </a:pPr>
            <a:r>
              <a:rPr lang="fr-FR" sz="2200" dirty="0">
                <a:solidFill>
                  <a:srgbClr val="000000"/>
                </a:solidFill>
                <a:latin typeface="Calibri" panose="020F0502020204030204" pitchFamily="34" charset="0"/>
                <a:ea typeface="Calibri" panose="020F0502020204030204" pitchFamily="34" charset="0"/>
              </a:rPr>
              <a:t>Faire connaître l’Association au quotidien et dans ses actions régulières</a:t>
            </a:r>
          </a:p>
          <a:p>
            <a:pPr algn="just">
              <a:lnSpc>
                <a:spcPct val="104000"/>
              </a:lnSpc>
              <a:spcAft>
                <a:spcPts val="25"/>
              </a:spcAft>
            </a:pPr>
            <a:endParaRPr lang="fr-FR" sz="2200" dirty="0">
              <a:solidFill>
                <a:srgbClr val="000000"/>
              </a:solidFill>
              <a:latin typeface="Calibri" panose="020F0502020204030204" pitchFamily="34" charset="0"/>
              <a:ea typeface="Calibri" panose="020F0502020204030204" pitchFamily="34" charset="0"/>
            </a:endParaRPr>
          </a:p>
          <a:p>
            <a:pPr marL="285750" indent="-285750" algn="just">
              <a:lnSpc>
                <a:spcPct val="104000"/>
              </a:lnSpc>
              <a:spcAft>
                <a:spcPts val="25"/>
              </a:spcAft>
              <a:buFont typeface="Arial" panose="020B0604020202020204" pitchFamily="34" charset="0"/>
              <a:buChar char="•"/>
            </a:pPr>
            <a:r>
              <a:rPr lang="fr-FR" sz="2200" dirty="0">
                <a:solidFill>
                  <a:srgbClr val="000000"/>
                </a:solidFill>
                <a:latin typeface="Calibri" panose="020F0502020204030204" pitchFamily="34" charset="0"/>
                <a:ea typeface="Calibri" panose="020F0502020204030204" pitchFamily="34" charset="0"/>
              </a:rPr>
              <a:t>Permettre la prise de conscience du monde du football à l’occasion d’un tournoi d’envergure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7715" y="456330"/>
            <a:ext cx="2508602" cy="2136957"/>
          </a:xfrm>
          <a:prstGeom prst="rect">
            <a:avLst/>
          </a:prstGeom>
        </p:spPr>
      </p:pic>
    </p:spTree>
    <p:extLst>
      <p:ext uri="{BB962C8B-B14F-4D97-AF65-F5344CB8AC3E}">
        <p14:creationId xmlns:p14="http://schemas.microsoft.com/office/powerpoint/2010/main" val="179309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924237E-1B68-4770-BE55-1CE5FC54C054}"/>
              </a:ext>
            </a:extLst>
          </p:cNvPr>
          <p:cNvSpPr/>
          <p:nvPr/>
        </p:nvSpPr>
        <p:spPr>
          <a:xfrm>
            <a:off x="-1" y="195987"/>
            <a:ext cx="7467323" cy="695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P"/>
          </a:p>
        </p:txBody>
      </p:sp>
      <p:sp>
        <p:nvSpPr>
          <p:cNvPr id="3" name="ZoneTexte 2"/>
          <p:cNvSpPr txBox="1"/>
          <p:nvPr/>
        </p:nvSpPr>
        <p:spPr>
          <a:xfrm>
            <a:off x="-4570110" y="220712"/>
            <a:ext cx="12108872" cy="646331"/>
          </a:xfrm>
          <a:prstGeom prst="rect">
            <a:avLst/>
          </a:prstGeom>
          <a:noFill/>
        </p:spPr>
        <p:txBody>
          <a:bodyPr wrap="square" rtlCol="0">
            <a:spAutoFit/>
          </a:bodyPr>
          <a:lstStyle/>
          <a:p>
            <a:pPr algn="ctr"/>
            <a:r>
              <a:rPr lang="fr-FR" sz="3600" b="1" dirty="0">
                <a:solidFill>
                  <a:schemeClr val="bg1"/>
                </a:solidFill>
              </a:rPr>
              <a:t>PROGRAMME</a:t>
            </a:r>
            <a:r>
              <a:rPr lang="fr-FR" sz="2400" b="1" dirty="0">
                <a:solidFill>
                  <a:schemeClr val="bg1"/>
                </a:solidFill>
              </a:rPr>
              <a:t> </a:t>
            </a:r>
          </a:p>
        </p:txBody>
      </p:sp>
      <p:sp>
        <p:nvSpPr>
          <p:cNvPr id="4" name="Rectangle 3"/>
          <p:cNvSpPr/>
          <p:nvPr/>
        </p:nvSpPr>
        <p:spPr>
          <a:xfrm>
            <a:off x="3391989" y="2486773"/>
            <a:ext cx="5183554" cy="3568862"/>
          </a:xfrm>
          <a:prstGeom prst="rect">
            <a:avLst/>
          </a:prstGeom>
        </p:spPr>
        <p:txBody>
          <a:bodyPr wrap="square">
            <a:spAutoFit/>
          </a:bodyPr>
          <a:lstStyle/>
          <a:p>
            <a:pPr marL="6350" indent="-6350" algn="ctr">
              <a:lnSpc>
                <a:spcPct val="104000"/>
              </a:lnSpc>
              <a:spcAft>
                <a:spcPts val="25"/>
              </a:spcAft>
            </a:pPr>
            <a:r>
              <a:rPr lang="fr-FR" sz="2200" b="1" dirty="0">
                <a:solidFill>
                  <a:srgbClr val="000000"/>
                </a:solidFill>
                <a:latin typeface="Calibri" panose="020F0502020204030204" pitchFamily="34" charset="0"/>
                <a:ea typeface="Calibri" panose="020F0502020204030204" pitchFamily="34" charset="0"/>
              </a:rPr>
              <a:t>Vendredi 17 août</a:t>
            </a:r>
          </a:p>
          <a:p>
            <a:pPr marL="342900" indent="-342900" algn="ctr">
              <a:lnSpc>
                <a:spcPct val="104000"/>
              </a:lnSpc>
              <a:spcAft>
                <a:spcPts val="25"/>
              </a:spcAft>
              <a:buFont typeface="Arial" panose="020B0604020202020204" pitchFamily="34" charset="0"/>
              <a:buChar char="•"/>
            </a:pPr>
            <a:r>
              <a:rPr lang="fr-FR" sz="2200" dirty="0">
                <a:solidFill>
                  <a:srgbClr val="000000"/>
                </a:solidFill>
                <a:latin typeface="Calibri" panose="020F0502020204030204" pitchFamily="34" charset="0"/>
                <a:ea typeface="Calibri" panose="020F0502020204030204" pitchFamily="34" charset="0"/>
              </a:rPr>
              <a:t>18h, 1ere demi-finale : CSM – AS Gosier</a:t>
            </a:r>
          </a:p>
          <a:p>
            <a:pPr marL="342900" indent="-342900" algn="ctr">
              <a:lnSpc>
                <a:spcPct val="104000"/>
              </a:lnSpc>
              <a:spcAft>
                <a:spcPts val="25"/>
              </a:spcAft>
              <a:buFont typeface="Arial" panose="020B0604020202020204" pitchFamily="34" charset="0"/>
              <a:buChar char="•"/>
            </a:pPr>
            <a:r>
              <a:rPr lang="fr-FR" sz="2200" dirty="0">
                <a:solidFill>
                  <a:srgbClr val="000000"/>
                </a:solidFill>
                <a:latin typeface="Calibri" panose="020F0502020204030204" pitchFamily="34" charset="0"/>
                <a:ea typeface="Calibri" panose="020F0502020204030204" pitchFamily="34" charset="0"/>
              </a:rPr>
              <a:t>20 h, 2</a:t>
            </a:r>
            <a:r>
              <a:rPr lang="fr-FR" sz="2200" baseline="30000" dirty="0">
                <a:solidFill>
                  <a:srgbClr val="000000"/>
                </a:solidFill>
                <a:latin typeface="Calibri" panose="020F0502020204030204" pitchFamily="34" charset="0"/>
                <a:ea typeface="Calibri" panose="020F0502020204030204" pitchFamily="34" charset="0"/>
              </a:rPr>
              <a:t>e</a:t>
            </a:r>
            <a:r>
              <a:rPr lang="fr-FR" sz="2200" dirty="0">
                <a:solidFill>
                  <a:srgbClr val="000000"/>
                </a:solidFill>
                <a:latin typeface="Calibri" panose="020F0502020204030204" pitchFamily="34" charset="0"/>
                <a:ea typeface="Calibri" panose="020F0502020204030204" pitchFamily="34" charset="0"/>
              </a:rPr>
              <a:t> demi-finale : Etoile – La Gauloise</a:t>
            </a:r>
          </a:p>
          <a:p>
            <a:pPr algn="ctr">
              <a:lnSpc>
                <a:spcPct val="104000"/>
              </a:lnSpc>
              <a:spcAft>
                <a:spcPts val="25"/>
              </a:spcAft>
            </a:pPr>
            <a:endParaRPr lang="fr-FR" sz="2200" dirty="0">
              <a:solidFill>
                <a:srgbClr val="000000"/>
              </a:solidFill>
              <a:latin typeface="Calibri" panose="020F0502020204030204" pitchFamily="34" charset="0"/>
              <a:ea typeface="Calibri" panose="020F0502020204030204" pitchFamily="34" charset="0"/>
            </a:endParaRPr>
          </a:p>
          <a:p>
            <a:pPr algn="ctr">
              <a:lnSpc>
                <a:spcPct val="104000"/>
              </a:lnSpc>
              <a:spcAft>
                <a:spcPts val="25"/>
              </a:spcAft>
            </a:pPr>
            <a:endParaRPr lang="fr-FR" sz="2200" dirty="0">
              <a:solidFill>
                <a:srgbClr val="000000"/>
              </a:solidFill>
              <a:latin typeface="Calibri" panose="020F0502020204030204" pitchFamily="34" charset="0"/>
              <a:ea typeface="Calibri" panose="020F0502020204030204" pitchFamily="34" charset="0"/>
            </a:endParaRPr>
          </a:p>
          <a:p>
            <a:pPr algn="ctr">
              <a:lnSpc>
                <a:spcPct val="104000"/>
              </a:lnSpc>
              <a:spcAft>
                <a:spcPts val="25"/>
              </a:spcAft>
            </a:pPr>
            <a:r>
              <a:rPr lang="fr-FR" sz="2200" b="1" dirty="0">
                <a:solidFill>
                  <a:srgbClr val="000000"/>
                </a:solidFill>
                <a:latin typeface="Calibri" panose="020F0502020204030204" pitchFamily="34" charset="0"/>
                <a:ea typeface="Calibri" panose="020F0502020204030204" pitchFamily="34" charset="0"/>
              </a:rPr>
              <a:t>Dimanche 19 août</a:t>
            </a:r>
          </a:p>
          <a:p>
            <a:pPr marL="342900" indent="-342900" algn="ctr">
              <a:lnSpc>
                <a:spcPct val="104000"/>
              </a:lnSpc>
              <a:spcAft>
                <a:spcPts val="25"/>
              </a:spcAft>
              <a:buFont typeface="Arial" panose="020B0604020202020204" pitchFamily="34" charset="0"/>
              <a:buChar char="•"/>
            </a:pPr>
            <a:r>
              <a:rPr lang="fr-FR" sz="2200" dirty="0">
                <a:solidFill>
                  <a:srgbClr val="000000"/>
                </a:solidFill>
                <a:latin typeface="Calibri" panose="020F0502020204030204" pitchFamily="34" charset="0"/>
                <a:ea typeface="Calibri" panose="020F0502020204030204" pitchFamily="34" charset="0"/>
              </a:rPr>
              <a:t>15h30 : match pour la 3</a:t>
            </a:r>
            <a:r>
              <a:rPr lang="fr-FR" sz="2200" baseline="30000" dirty="0">
                <a:solidFill>
                  <a:srgbClr val="000000"/>
                </a:solidFill>
                <a:latin typeface="Calibri" panose="020F0502020204030204" pitchFamily="34" charset="0"/>
                <a:ea typeface="Calibri" panose="020F0502020204030204" pitchFamily="34" charset="0"/>
              </a:rPr>
              <a:t>e</a:t>
            </a:r>
            <a:r>
              <a:rPr lang="fr-FR" sz="2200" dirty="0">
                <a:solidFill>
                  <a:srgbClr val="000000"/>
                </a:solidFill>
                <a:latin typeface="Calibri" panose="020F0502020204030204" pitchFamily="34" charset="0"/>
                <a:ea typeface="Calibri" panose="020F0502020204030204" pitchFamily="34" charset="0"/>
              </a:rPr>
              <a:t> place</a:t>
            </a:r>
          </a:p>
          <a:p>
            <a:pPr marL="342900" indent="-342900" algn="ctr">
              <a:lnSpc>
                <a:spcPct val="104000"/>
              </a:lnSpc>
              <a:spcAft>
                <a:spcPts val="25"/>
              </a:spcAft>
              <a:buFont typeface="Arial" panose="020B0604020202020204" pitchFamily="34" charset="0"/>
              <a:buChar char="•"/>
            </a:pPr>
            <a:r>
              <a:rPr lang="fr-FR" sz="2200" dirty="0">
                <a:solidFill>
                  <a:srgbClr val="000000"/>
                </a:solidFill>
                <a:latin typeface="Calibri" panose="020F0502020204030204" pitchFamily="34" charset="0"/>
                <a:ea typeface="Calibri" panose="020F0502020204030204" pitchFamily="34" charset="0"/>
              </a:rPr>
              <a:t>18h30 : finale</a:t>
            </a:r>
          </a:p>
          <a:p>
            <a:pPr marL="342900" indent="-342900" algn="ctr">
              <a:lnSpc>
                <a:spcPct val="104000"/>
              </a:lnSpc>
              <a:spcAft>
                <a:spcPts val="25"/>
              </a:spcAft>
              <a:buFont typeface="Arial" panose="020B0604020202020204" pitchFamily="34" charset="0"/>
              <a:buChar char="•"/>
            </a:pPr>
            <a:r>
              <a:rPr lang="fr-FR" sz="2200" dirty="0">
                <a:solidFill>
                  <a:srgbClr val="000000"/>
                </a:solidFill>
                <a:latin typeface="Calibri" panose="020F0502020204030204" pitchFamily="34" charset="0"/>
                <a:ea typeface="Calibri" panose="020F0502020204030204" pitchFamily="34" charset="0"/>
              </a:rPr>
              <a:t>Remise des récompenses</a:t>
            </a:r>
          </a:p>
          <a:p>
            <a:pPr algn="ctr">
              <a:lnSpc>
                <a:spcPct val="104000"/>
              </a:lnSpc>
              <a:spcAft>
                <a:spcPts val="25"/>
              </a:spcAft>
            </a:pPr>
            <a:endParaRPr lang="fr-FR" sz="2000" dirty="0">
              <a:solidFill>
                <a:srgbClr val="000000"/>
              </a:solidFill>
              <a:latin typeface="Calibri" panose="020F0502020204030204" pitchFamily="34" charset="0"/>
              <a:ea typeface="Calibri" panose="020F0502020204030204" pitchFamily="34" charset="0"/>
            </a:endParaRPr>
          </a:p>
        </p:txBody>
      </p:sp>
      <p:sp>
        <p:nvSpPr>
          <p:cNvPr id="5" name="Rectangle 4"/>
          <p:cNvSpPr/>
          <p:nvPr/>
        </p:nvSpPr>
        <p:spPr>
          <a:xfrm>
            <a:off x="250570" y="1154449"/>
            <a:ext cx="10669954" cy="783035"/>
          </a:xfrm>
          <a:prstGeom prst="rect">
            <a:avLst/>
          </a:prstGeom>
        </p:spPr>
        <p:txBody>
          <a:bodyPr wrap="square">
            <a:spAutoFit/>
          </a:bodyPr>
          <a:lstStyle/>
          <a:p>
            <a:pPr marL="6350" indent="-6350">
              <a:lnSpc>
                <a:spcPct val="104000"/>
              </a:lnSpc>
              <a:spcAft>
                <a:spcPts val="25"/>
              </a:spcAft>
            </a:pPr>
            <a:r>
              <a:rPr lang="fr-FR" sz="2200" b="1" dirty="0">
                <a:solidFill>
                  <a:srgbClr val="000000"/>
                </a:solidFill>
                <a:latin typeface="Calibri" panose="020F0502020204030204" pitchFamily="34" charset="0"/>
                <a:ea typeface="Calibri" panose="020F0502020204030204" pitchFamily="34" charset="0"/>
              </a:rPr>
              <a:t>La compétition se déroulera dans le tout nouveau stade Jacques </a:t>
            </a:r>
            <a:r>
              <a:rPr lang="fr-FR" sz="2200" b="1" dirty="0" err="1">
                <a:solidFill>
                  <a:srgbClr val="000000"/>
                </a:solidFill>
                <a:latin typeface="Calibri" panose="020F0502020204030204" pitchFamily="34" charset="0"/>
                <a:ea typeface="Calibri" panose="020F0502020204030204" pitchFamily="34" charset="0"/>
              </a:rPr>
              <a:t>Ponrémy</a:t>
            </a:r>
            <a:r>
              <a:rPr lang="fr-FR" sz="2200" b="1" dirty="0">
                <a:solidFill>
                  <a:srgbClr val="000000"/>
                </a:solidFill>
                <a:latin typeface="Calibri" panose="020F0502020204030204" pitchFamily="34" charset="0"/>
                <a:ea typeface="Calibri" panose="020F0502020204030204" pitchFamily="34" charset="0"/>
              </a:rPr>
              <a:t> du Moule, partenaire institutionnel de la manifestation.</a:t>
            </a:r>
          </a:p>
        </p:txBody>
      </p:sp>
      <p:pic>
        <p:nvPicPr>
          <p:cNvPr id="12" name="Image 11">
            <a:extLst>
              <a:ext uri="{FF2B5EF4-FFF2-40B4-BE49-F238E27FC236}">
                <a16:creationId xmlns:a16="http://schemas.microsoft.com/office/drawing/2014/main" id="{EB13FE5D-1BE6-43FE-9E10-2CFE444FB6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163" y="2041727"/>
            <a:ext cx="3155233" cy="2284389"/>
          </a:xfrm>
          <a:prstGeom prst="rect">
            <a:avLst/>
          </a:prstGeom>
        </p:spPr>
      </p:pic>
      <p:pic>
        <p:nvPicPr>
          <p:cNvPr id="14" name="Image 13">
            <a:extLst>
              <a:ext uri="{FF2B5EF4-FFF2-40B4-BE49-F238E27FC236}">
                <a16:creationId xmlns:a16="http://schemas.microsoft.com/office/drawing/2014/main" id="{390722C1-FB30-417A-BD05-9BC33ADB5822}"/>
              </a:ext>
            </a:extLst>
          </p:cNvPr>
          <p:cNvPicPr>
            <a:picLocks noChangeAspect="1"/>
          </p:cNvPicPr>
          <p:nvPr/>
        </p:nvPicPr>
        <p:blipFill rotWithShape="1">
          <a:blip r:embed="rId3">
            <a:extLst>
              <a:ext uri="{28A0092B-C50C-407E-A947-70E740481C1C}">
                <a14:useLocalDpi xmlns:a14="http://schemas.microsoft.com/office/drawing/2010/main" val="0"/>
              </a:ext>
            </a:extLst>
          </a:blip>
          <a:srcRect b="12519"/>
          <a:stretch/>
        </p:blipFill>
        <p:spPr>
          <a:xfrm>
            <a:off x="8575318" y="2030935"/>
            <a:ext cx="3234348" cy="2122080"/>
          </a:xfrm>
          <a:prstGeom prst="rect">
            <a:avLst/>
          </a:prstGeom>
        </p:spPr>
      </p:pic>
      <p:pic>
        <p:nvPicPr>
          <p:cNvPr id="16" name="Image 15">
            <a:extLst>
              <a:ext uri="{FF2B5EF4-FFF2-40B4-BE49-F238E27FC236}">
                <a16:creationId xmlns:a16="http://schemas.microsoft.com/office/drawing/2014/main" id="{E91E315D-1F8F-4D18-9135-FF102A1E09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801"/>
          <a:stretch/>
        </p:blipFill>
        <p:spPr>
          <a:xfrm>
            <a:off x="184163" y="4429599"/>
            <a:ext cx="3214899" cy="2274328"/>
          </a:xfrm>
          <a:prstGeom prst="rect">
            <a:avLst/>
          </a:prstGeom>
        </p:spPr>
      </p:pic>
      <p:pic>
        <p:nvPicPr>
          <p:cNvPr id="20" name="Image 19">
            <a:extLst>
              <a:ext uri="{FF2B5EF4-FFF2-40B4-BE49-F238E27FC236}">
                <a16:creationId xmlns:a16="http://schemas.microsoft.com/office/drawing/2014/main" id="{D4327A65-16F4-4176-8062-62D9850963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8136" y="4530314"/>
            <a:ext cx="3181529" cy="2122080"/>
          </a:xfrm>
          <a:prstGeom prst="rect">
            <a:avLst/>
          </a:prstGeom>
        </p:spPr>
      </p:pic>
    </p:spTree>
    <p:extLst>
      <p:ext uri="{BB962C8B-B14F-4D97-AF65-F5344CB8AC3E}">
        <p14:creationId xmlns:p14="http://schemas.microsoft.com/office/powerpoint/2010/main" val="2668322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C95D3C-76C8-47B5-947C-E9F4031F17A7}"/>
              </a:ext>
            </a:extLst>
          </p:cNvPr>
          <p:cNvSpPr/>
          <p:nvPr/>
        </p:nvSpPr>
        <p:spPr>
          <a:xfrm>
            <a:off x="0" y="219421"/>
            <a:ext cx="5086351" cy="6957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GP"/>
          </a:p>
        </p:txBody>
      </p:sp>
      <p:sp>
        <p:nvSpPr>
          <p:cNvPr id="2" name="ZoneTexte 1"/>
          <p:cNvSpPr txBox="1"/>
          <p:nvPr/>
        </p:nvSpPr>
        <p:spPr>
          <a:xfrm>
            <a:off x="-5044180" y="251158"/>
            <a:ext cx="12108872" cy="646331"/>
          </a:xfrm>
          <a:prstGeom prst="rect">
            <a:avLst/>
          </a:prstGeom>
          <a:noFill/>
        </p:spPr>
        <p:txBody>
          <a:bodyPr wrap="square" rtlCol="0">
            <a:spAutoFit/>
          </a:bodyPr>
          <a:lstStyle/>
          <a:p>
            <a:pPr algn="ctr"/>
            <a:r>
              <a:rPr lang="fr-FR" sz="3600" b="1" dirty="0">
                <a:solidFill>
                  <a:schemeClr val="bg1"/>
                </a:solidFill>
              </a:rPr>
              <a:t>CONTACT </a:t>
            </a:r>
          </a:p>
        </p:txBody>
      </p:sp>
      <p:sp>
        <p:nvSpPr>
          <p:cNvPr id="3" name="Rectangle 2"/>
          <p:cNvSpPr/>
          <p:nvPr/>
        </p:nvSpPr>
        <p:spPr>
          <a:xfrm>
            <a:off x="7291441" y="2858237"/>
            <a:ext cx="4736470" cy="2462213"/>
          </a:xfrm>
          <a:prstGeom prst="rect">
            <a:avLst/>
          </a:prstGeom>
        </p:spPr>
        <p:txBody>
          <a:bodyPr wrap="square">
            <a:spAutoFit/>
          </a:bodyPr>
          <a:lstStyle/>
          <a:p>
            <a:r>
              <a:rPr lang="fr-FR" altLang="fr-FR" sz="2200" dirty="0">
                <a:solidFill>
                  <a:srgbClr val="FF0000"/>
                </a:solidFill>
              </a:rPr>
              <a:t>06 90 515 004</a:t>
            </a:r>
          </a:p>
          <a:p>
            <a:endParaRPr lang="fr-FR" altLang="fr-FR" sz="2200" dirty="0">
              <a:solidFill>
                <a:srgbClr val="006699"/>
              </a:solidFill>
            </a:endParaRPr>
          </a:p>
          <a:p>
            <a:r>
              <a:rPr lang="fr-FR" altLang="fr-FR" sz="2200" dirty="0"/>
              <a:t>7 Résidence Emile Coco</a:t>
            </a:r>
            <a:br>
              <a:rPr lang="fr-FR" altLang="fr-FR" sz="2200" dirty="0"/>
            </a:br>
            <a:r>
              <a:rPr lang="fr-FR" altLang="fr-FR" sz="2200" dirty="0"/>
              <a:t>Richeval </a:t>
            </a:r>
            <a:br>
              <a:rPr lang="fr-FR" altLang="fr-FR" sz="2200" dirty="0"/>
            </a:br>
            <a:r>
              <a:rPr lang="fr-FR" altLang="fr-FR" sz="2200" dirty="0"/>
              <a:t>97 </a:t>
            </a:r>
            <a:r>
              <a:rPr lang="fr-FR" altLang="fr-FR" sz="2200"/>
              <a:t>111 MORNE-A-L’EAU</a:t>
            </a:r>
            <a:endParaRPr lang="fr-FR" altLang="fr-FR" sz="2200" dirty="0"/>
          </a:p>
          <a:p>
            <a:endParaRPr lang="fr-FR" altLang="fr-FR" sz="2200" dirty="0"/>
          </a:p>
          <a:p>
            <a:r>
              <a:rPr lang="fr-FR" altLang="fr-FR" sz="2200" dirty="0"/>
              <a:t>Mail : contact@guadespoirdrepano.org</a:t>
            </a:r>
          </a:p>
        </p:txBody>
      </p:sp>
      <p:pic>
        <p:nvPicPr>
          <p:cNvPr id="5" name="Image 4"/>
          <p:cNvPicPr>
            <a:picLocks noChangeAspect="1"/>
          </p:cNvPicPr>
          <p:nvPr/>
        </p:nvPicPr>
        <p:blipFill>
          <a:blip r:embed="rId2"/>
          <a:stretch>
            <a:fillRect/>
          </a:stretch>
        </p:blipFill>
        <p:spPr>
          <a:xfrm>
            <a:off x="2112377" y="1195223"/>
            <a:ext cx="1635148" cy="1285650"/>
          </a:xfrm>
          <a:prstGeom prst="rect">
            <a:avLst/>
          </a:prstGeom>
        </p:spPr>
      </p:pic>
      <p:sp>
        <p:nvSpPr>
          <p:cNvPr id="6" name="Rectangle 5"/>
          <p:cNvSpPr/>
          <p:nvPr/>
        </p:nvSpPr>
        <p:spPr>
          <a:xfrm>
            <a:off x="1106112" y="2822150"/>
            <a:ext cx="5958580" cy="3816429"/>
          </a:xfrm>
          <a:prstGeom prst="rect">
            <a:avLst/>
          </a:prstGeom>
        </p:spPr>
        <p:txBody>
          <a:bodyPr wrap="square">
            <a:spAutoFit/>
          </a:bodyPr>
          <a:lstStyle/>
          <a:p>
            <a:r>
              <a:rPr lang="fr-FR" altLang="fr-FR" sz="2200" dirty="0">
                <a:solidFill>
                  <a:srgbClr val="FF0000"/>
                </a:solidFill>
              </a:rPr>
              <a:t>Philippe BRIOT</a:t>
            </a:r>
          </a:p>
          <a:p>
            <a:r>
              <a:rPr lang="fr-FR" altLang="fr-FR" sz="2200" dirty="0">
                <a:solidFill>
                  <a:srgbClr val="FF0000"/>
                </a:solidFill>
              </a:rPr>
              <a:t>0690 92 73 55</a:t>
            </a:r>
            <a:br>
              <a:rPr lang="fr-FR" altLang="fr-FR" sz="2200" dirty="0">
                <a:solidFill>
                  <a:srgbClr val="FF0000"/>
                </a:solidFill>
              </a:rPr>
            </a:br>
            <a:r>
              <a:rPr lang="fr-FR" altLang="fr-FR" sz="2200" dirty="0">
                <a:solidFill>
                  <a:srgbClr val="FF0000"/>
                </a:solidFill>
              </a:rPr>
              <a:t>pbriot@guadeloupe.fff.fr</a:t>
            </a:r>
          </a:p>
          <a:p>
            <a:endParaRPr lang="fr-FR" altLang="fr-FR" sz="2200" dirty="0">
              <a:solidFill>
                <a:srgbClr val="006699"/>
              </a:solidFill>
            </a:endParaRPr>
          </a:p>
          <a:p>
            <a:r>
              <a:rPr lang="fr-FR" altLang="fr-FR" sz="2200" dirty="0"/>
              <a:t>Rue de la Ville d’Orly</a:t>
            </a:r>
          </a:p>
          <a:p>
            <a:r>
              <a:rPr lang="fr-FR" altLang="fr-FR" sz="2200" b="0" dirty="0" err="1"/>
              <a:t>Bergevin</a:t>
            </a:r>
            <a:endParaRPr lang="fr-FR" altLang="fr-FR" sz="2200" b="0" dirty="0"/>
          </a:p>
          <a:p>
            <a:r>
              <a:rPr lang="fr-FR" altLang="fr-FR" sz="2200" dirty="0"/>
              <a:t>97110 POINTE-A-PITRE</a:t>
            </a:r>
          </a:p>
          <a:p>
            <a:endParaRPr lang="fr-FR" altLang="fr-FR" sz="2200" b="0" dirty="0"/>
          </a:p>
          <a:p>
            <a:r>
              <a:rPr lang="fr-FR" altLang="fr-FR" sz="2200" dirty="0"/>
              <a:t>Téléphone : 0590 21 28 88</a:t>
            </a:r>
          </a:p>
          <a:p>
            <a:r>
              <a:rPr lang="fr-FR" altLang="fr-FR" sz="2200" dirty="0"/>
              <a:t>Mail : sgeneral@lgfoot.fr</a:t>
            </a:r>
          </a:p>
          <a:p>
            <a:r>
              <a:rPr lang="fr-FR" altLang="fr-FR" sz="2200" dirty="0"/>
              <a:t>Site internet : liguefoot-guadeloupe.fff.fr</a:t>
            </a:r>
          </a:p>
        </p:txBody>
      </p:sp>
      <p:pic>
        <p:nvPicPr>
          <p:cNvPr id="7" name="Image 6">
            <a:extLst>
              <a:ext uri="{FF2B5EF4-FFF2-40B4-BE49-F238E27FC236}">
                <a16:creationId xmlns:a16="http://schemas.microsoft.com/office/drawing/2014/main" id="{0DC680ED-2C28-4D00-90CE-B9A38ABCEA4C}"/>
              </a:ext>
            </a:extLst>
          </p:cNvPr>
          <p:cNvPicPr>
            <a:picLocks noChangeAspect="1"/>
          </p:cNvPicPr>
          <p:nvPr/>
        </p:nvPicPr>
        <p:blipFill>
          <a:blip r:embed="rId3"/>
          <a:stretch>
            <a:fillRect/>
          </a:stretch>
        </p:blipFill>
        <p:spPr>
          <a:xfrm>
            <a:off x="9273711" y="1343115"/>
            <a:ext cx="1611824" cy="1137758"/>
          </a:xfrm>
          <a:prstGeom prst="rect">
            <a:avLst/>
          </a:prstGeom>
        </p:spPr>
      </p:pic>
    </p:spTree>
    <p:extLst>
      <p:ext uri="{BB962C8B-B14F-4D97-AF65-F5344CB8AC3E}">
        <p14:creationId xmlns:p14="http://schemas.microsoft.com/office/powerpoint/2010/main" val="22380214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solidFill>
            <a:srgbClr val="FF0000"/>
          </a:solidFill>
        </a:ln>
      </a:spPr>
      <a:bodyPr wrap="square" rtlCol="0">
        <a:spAutoFit/>
      </a:bodyPr>
      <a:lstStyle>
        <a:defPPr>
          <a:defRPr sz="16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2236</TotalTime>
  <Words>637</Words>
  <Application>Microsoft Office PowerPoint</Application>
  <PresentationFormat>Grand écran</PresentationFormat>
  <Paragraphs>97</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Times New Roman</vt:lpstr>
      <vt:lpstr>Thème Office</vt:lpstr>
      <vt:lpstr>Présentation PowerPoint</vt:lpstr>
      <vt:lpstr>                                                                                                                                             </vt:lpstr>
      <vt:lpstr>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Windows User</dc:creator>
  <cp:lastModifiedBy>philippe BRIOT</cp:lastModifiedBy>
  <cp:revision>53</cp:revision>
  <cp:lastPrinted>2018-08-14T13:36:48Z</cp:lastPrinted>
  <dcterms:created xsi:type="dcterms:W3CDTF">2017-07-27T16:49:03Z</dcterms:created>
  <dcterms:modified xsi:type="dcterms:W3CDTF">2018-08-14T20:15:43Z</dcterms:modified>
</cp:coreProperties>
</file>